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356" r:id="rId3"/>
    <p:sldId id="355" r:id="rId4"/>
    <p:sldId id="261" r:id="rId5"/>
    <p:sldId id="309" r:id="rId6"/>
    <p:sldId id="318" r:id="rId7"/>
    <p:sldId id="326" r:id="rId8"/>
    <p:sldId id="257" r:id="rId9"/>
    <p:sldId id="328" r:id="rId10"/>
    <p:sldId id="338" r:id="rId11"/>
    <p:sldId id="337" r:id="rId12"/>
    <p:sldId id="339" r:id="rId13"/>
    <p:sldId id="349" r:id="rId14"/>
    <p:sldId id="350" r:id="rId15"/>
    <p:sldId id="340" r:id="rId16"/>
    <p:sldId id="342" r:id="rId17"/>
    <p:sldId id="343" r:id="rId18"/>
    <p:sldId id="344" r:id="rId19"/>
    <p:sldId id="345" r:id="rId20"/>
    <p:sldId id="329" r:id="rId21"/>
    <p:sldId id="352" r:id="rId22"/>
    <p:sldId id="293" r:id="rId23"/>
    <p:sldId id="295" r:id="rId24"/>
    <p:sldId id="296" r:id="rId25"/>
    <p:sldId id="298" r:id="rId26"/>
    <p:sldId id="300" r:id="rId27"/>
    <p:sldId id="302" r:id="rId28"/>
    <p:sldId id="32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786"/>
  </p:normalViewPr>
  <p:slideViewPr>
    <p:cSldViewPr snapToGrid="0" snapToObjects="1">
      <p:cViewPr varScale="1">
        <p:scale>
          <a:sx n="128" d="100"/>
          <a:sy n="128" d="100"/>
        </p:scale>
        <p:origin x="2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F5B4A-987E-4F79-8AAB-F88A7F06A11D}" type="doc">
      <dgm:prSet loTypeId="urn:microsoft.com/office/officeart/2005/8/layout/list1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DE942532-35EB-4D72-A313-367C782900CB}">
      <dgm:prSet/>
      <dgm:spPr/>
      <dgm:t>
        <a:bodyPr/>
        <a:lstStyle/>
        <a:p>
          <a:r>
            <a:rPr lang="en-US" dirty="0"/>
            <a:t>1) Freemium.</a:t>
          </a:r>
        </a:p>
      </dgm:t>
    </dgm:pt>
    <dgm:pt modelId="{FD49A3CE-DCE0-4806-BC08-949B85D12483}" type="parTrans" cxnId="{ECAB68AC-6B41-437A-912F-E050819456EC}">
      <dgm:prSet/>
      <dgm:spPr/>
      <dgm:t>
        <a:bodyPr/>
        <a:lstStyle/>
        <a:p>
          <a:endParaRPr lang="en-US"/>
        </a:p>
      </dgm:t>
    </dgm:pt>
    <dgm:pt modelId="{27317A45-D1EA-496A-84D0-21AFEFCC1AD5}" type="sibTrans" cxnId="{ECAB68AC-6B41-437A-912F-E050819456EC}">
      <dgm:prSet/>
      <dgm:spPr/>
      <dgm:t>
        <a:bodyPr/>
        <a:lstStyle/>
        <a:p>
          <a:endParaRPr lang="en-US"/>
        </a:p>
      </dgm:t>
    </dgm:pt>
    <dgm:pt modelId="{49E2625A-5141-4AE4-B586-9D69FF44D470}">
      <dgm:prSet/>
      <dgm:spPr/>
      <dgm:t>
        <a:bodyPr/>
        <a:lstStyle/>
        <a:p>
          <a:r>
            <a:rPr lang="en-US" dirty="0"/>
            <a:t>2) Virtual goods with in-App Purchase (The Addictive Model).</a:t>
          </a:r>
        </a:p>
      </dgm:t>
    </dgm:pt>
    <dgm:pt modelId="{08F231D8-625C-4231-A1A3-3740A5B9ECA9}" type="parTrans" cxnId="{B730B472-9639-419B-B64D-0EF2955046A7}">
      <dgm:prSet/>
      <dgm:spPr/>
      <dgm:t>
        <a:bodyPr/>
        <a:lstStyle/>
        <a:p>
          <a:endParaRPr lang="en-US"/>
        </a:p>
      </dgm:t>
    </dgm:pt>
    <dgm:pt modelId="{9810900E-CE46-4B04-9D49-1FCDCB75E035}" type="sibTrans" cxnId="{B730B472-9639-419B-B64D-0EF2955046A7}">
      <dgm:prSet/>
      <dgm:spPr/>
      <dgm:t>
        <a:bodyPr/>
        <a:lstStyle/>
        <a:p>
          <a:endParaRPr lang="en-US"/>
        </a:p>
      </dgm:t>
    </dgm:pt>
    <dgm:pt modelId="{A59EC603-DEAD-4DC3-983A-96C4BDDDB234}">
      <dgm:prSet/>
      <dgm:spPr/>
      <dgm:t>
        <a:bodyPr/>
        <a:lstStyle/>
        <a:p>
          <a:r>
            <a:rPr lang="en-US" dirty="0"/>
            <a:t>3) Advertisement and sponsorship.</a:t>
          </a:r>
        </a:p>
      </dgm:t>
    </dgm:pt>
    <dgm:pt modelId="{B89868BB-15F1-4DED-B106-C281413D8FD5}" type="parTrans" cxnId="{DD34CFCC-410C-4232-8FBE-294C291E09DF}">
      <dgm:prSet/>
      <dgm:spPr/>
      <dgm:t>
        <a:bodyPr/>
        <a:lstStyle/>
        <a:p>
          <a:endParaRPr lang="en-US"/>
        </a:p>
      </dgm:t>
    </dgm:pt>
    <dgm:pt modelId="{330E3131-F5BC-4BB6-944A-F838D4381159}" type="sibTrans" cxnId="{DD34CFCC-410C-4232-8FBE-294C291E09DF}">
      <dgm:prSet/>
      <dgm:spPr/>
      <dgm:t>
        <a:bodyPr/>
        <a:lstStyle/>
        <a:p>
          <a:endParaRPr lang="en-US"/>
        </a:p>
      </dgm:t>
    </dgm:pt>
    <dgm:pt modelId="{8E0E9396-1983-467F-A900-E9D7A2DF787D}">
      <dgm:prSet/>
      <dgm:spPr/>
      <dgm:t>
        <a:bodyPr/>
        <a:lstStyle/>
        <a:p>
          <a:r>
            <a:rPr lang="en-US" dirty="0"/>
            <a:t>4) Paid apps.</a:t>
          </a:r>
        </a:p>
      </dgm:t>
    </dgm:pt>
    <dgm:pt modelId="{D722529E-876A-4053-AF9F-E041F5CAC1A1}" type="parTrans" cxnId="{920C7FBE-5798-45D5-AA54-DDD25472BF7F}">
      <dgm:prSet/>
      <dgm:spPr/>
      <dgm:t>
        <a:bodyPr/>
        <a:lstStyle/>
        <a:p>
          <a:endParaRPr lang="en-US"/>
        </a:p>
      </dgm:t>
    </dgm:pt>
    <dgm:pt modelId="{F901BE5A-2F87-477B-9055-FD5421C8AAB1}" type="sibTrans" cxnId="{920C7FBE-5798-45D5-AA54-DDD25472BF7F}">
      <dgm:prSet/>
      <dgm:spPr/>
      <dgm:t>
        <a:bodyPr/>
        <a:lstStyle/>
        <a:p>
          <a:endParaRPr lang="en-US"/>
        </a:p>
      </dgm:t>
    </dgm:pt>
    <dgm:pt modelId="{65045E65-70A2-46FC-B073-6B5B63FEFF28}">
      <dgm:prSet/>
      <dgm:spPr/>
      <dgm:t>
        <a:bodyPr/>
        <a:lstStyle/>
        <a:p>
          <a:r>
            <a:rPr lang="en-US" dirty="0"/>
            <a:t>5)  In-App Affiliate Marketing.</a:t>
          </a:r>
        </a:p>
      </dgm:t>
    </dgm:pt>
    <dgm:pt modelId="{57FA4AD1-EC9F-451D-B272-453FB12385EE}" type="parTrans" cxnId="{7D803B45-9A8B-4D1E-831A-254EC83BCB33}">
      <dgm:prSet/>
      <dgm:spPr/>
      <dgm:t>
        <a:bodyPr/>
        <a:lstStyle/>
        <a:p>
          <a:endParaRPr lang="en-US"/>
        </a:p>
      </dgm:t>
    </dgm:pt>
    <dgm:pt modelId="{81C9EBA4-7D99-45ED-B192-D89ABBAD909C}" type="sibTrans" cxnId="{7D803B45-9A8B-4D1E-831A-254EC83BCB33}">
      <dgm:prSet/>
      <dgm:spPr/>
      <dgm:t>
        <a:bodyPr/>
        <a:lstStyle/>
        <a:p>
          <a:endParaRPr lang="en-US"/>
        </a:p>
      </dgm:t>
    </dgm:pt>
    <dgm:pt modelId="{AD718244-485C-8D46-B0D8-88CC134A6F70}" type="pres">
      <dgm:prSet presAssocID="{282F5B4A-987E-4F79-8AAB-F88A7F06A11D}" presName="linear" presStyleCnt="0">
        <dgm:presLayoutVars>
          <dgm:dir/>
          <dgm:animLvl val="lvl"/>
          <dgm:resizeHandles val="exact"/>
        </dgm:presLayoutVars>
      </dgm:prSet>
      <dgm:spPr/>
    </dgm:pt>
    <dgm:pt modelId="{4A153926-1C86-9D43-AC24-3953EE3E73C1}" type="pres">
      <dgm:prSet presAssocID="{DE942532-35EB-4D72-A313-367C782900CB}" presName="parentLin" presStyleCnt="0"/>
      <dgm:spPr/>
    </dgm:pt>
    <dgm:pt modelId="{6AEDF48C-AE5A-9D4F-B63D-DE64B407715D}" type="pres">
      <dgm:prSet presAssocID="{DE942532-35EB-4D72-A313-367C782900CB}" presName="parentLeftMargin" presStyleLbl="node1" presStyleIdx="0" presStyleCnt="5"/>
      <dgm:spPr/>
    </dgm:pt>
    <dgm:pt modelId="{5A990C33-32B5-CE4F-8B68-8C89FCDF6CA3}" type="pres">
      <dgm:prSet presAssocID="{DE942532-35EB-4D72-A313-367C782900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AD50F9F-FAC6-A346-93CA-2BAA95B6A478}" type="pres">
      <dgm:prSet presAssocID="{DE942532-35EB-4D72-A313-367C782900CB}" presName="negativeSpace" presStyleCnt="0"/>
      <dgm:spPr/>
    </dgm:pt>
    <dgm:pt modelId="{B1F1CEDE-6FBE-5B4E-A538-366E9B0C94DB}" type="pres">
      <dgm:prSet presAssocID="{DE942532-35EB-4D72-A313-367C782900CB}" presName="childText" presStyleLbl="conFgAcc1" presStyleIdx="0" presStyleCnt="5">
        <dgm:presLayoutVars>
          <dgm:bulletEnabled val="1"/>
        </dgm:presLayoutVars>
      </dgm:prSet>
      <dgm:spPr/>
    </dgm:pt>
    <dgm:pt modelId="{458D89F4-AF81-FE4A-A060-63D173426A5D}" type="pres">
      <dgm:prSet presAssocID="{27317A45-D1EA-496A-84D0-21AFEFCC1AD5}" presName="spaceBetweenRectangles" presStyleCnt="0"/>
      <dgm:spPr/>
    </dgm:pt>
    <dgm:pt modelId="{E6E9E81F-3280-1440-87B1-453BF8711E5E}" type="pres">
      <dgm:prSet presAssocID="{49E2625A-5141-4AE4-B586-9D69FF44D470}" presName="parentLin" presStyleCnt="0"/>
      <dgm:spPr/>
    </dgm:pt>
    <dgm:pt modelId="{AED59FB8-9367-1F43-835D-C6631656CC23}" type="pres">
      <dgm:prSet presAssocID="{49E2625A-5141-4AE4-B586-9D69FF44D470}" presName="parentLeftMargin" presStyleLbl="node1" presStyleIdx="0" presStyleCnt="5"/>
      <dgm:spPr/>
    </dgm:pt>
    <dgm:pt modelId="{933A8F84-2B75-3B4C-9370-9D11B6F94CD6}" type="pres">
      <dgm:prSet presAssocID="{49E2625A-5141-4AE4-B586-9D69FF44D4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ABE21E9-6CBB-5445-AFCC-AF0BE34B0991}" type="pres">
      <dgm:prSet presAssocID="{49E2625A-5141-4AE4-B586-9D69FF44D470}" presName="negativeSpace" presStyleCnt="0"/>
      <dgm:spPr/>
    </dgm:pt>
    <dgm:pt modelId="{690FCEDA-6D56-AE42-AF1A-D232980BCCF7}" type="pres">
      <dgm:prSet presAssocID="{49E2625A-5141-4AE4-B586-9D69FF44D470}" presName="childText" presStyleLbl="conFgAcc1" presStyleIdx="1" presStyleCnt="5">
        <dgm:presLayoutVars>
          <dgm:bulletEnabled val="1"/>
        </dgm:presLayoutVars>
      </dgm:prSet>
      <dgm:spPr/>
    </dgm:pt>
    <dgm:pt modelId="{305FE2DD-901A-7844-82F5-309B152155B5}" type="pres">
      <dgm:prSet presAssocID="{9810900E-CE46-4B04-9D49-1FCDCB75E035}" presName="spaceBetweenRectangles" presStyleCnt="0"/>
      <dgm:spPr/>
    </dgm:pt>
    <dgm:pt modelId="{0A98C85C-6B1F-B14B-9B24-9999A8F52471}" type="pres">
      <dgm:prSet presAssocID="{A59EC603-DEAD-4DC3-983A-96C4BDDDB234}" presName="parentLin" presStyleCnt="0"/>
      <dgm:spPr/>
    </dgm:pt>
    <dgm:pt modelId="{BB988CD2-1501-B44A-B2FE-06AB2F331726}" type="pres">
      <dgm:prSet presAssocID="{A59EC603-DEAD-4DC3-983A-96C4BDDDB234}" presName="parentLeftMargin" presStyleLbl="node1" presStyleIdx="1" presStyleCnt="5"/>
      <dgm:spPr/>
    </dgm:pt>
    <dgm:pt modelId="{B9C9F80E-3628-1F40-AE52-625AAB2858ED}" type="pres">
      <dgm:prSet presAssocID="{A59EC603-DEAD-4DC3-983A-96C4BDDDB23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4013140-797D-8D4C-A727-5D295A076253}" type="pres">
      <dgm:prSet presAssocID="{A59EC603-DEAD-4DC3-983A-96C4BDDDB234}" presName="negativeSpace" presStyleCnt="0"/>
      <dgm:spPr/>
    </dgm:pt>
    <dgm:pt modelId="{E1B3482D-0165-7042-9D55-EEB2144B01A8}" type="pres">
      <dgm:prSet presAssocID="{A59EC603-DEAD-4DC3-983A-96C4BDDDB234}" presName="childText" presStyleLbl="conFgAcc1" presStyleIdx="2" presStyleCnt="5">
        <dgm:presLayoutVars>
          <dgm:bulletEnabled val="1"/>
        </dgm:presLayoutVars>
      </dgm:prSet>
      <dgm:spPr/>
    </dgm:pt>
    <dgm:pt modelId="{8942415F-CFAF-7E4B-A5CC-C3BC35A45101}" type="pres">
      <dgm:prSet presAssocID="{330E3131-F5BC-4BB6-944A-F838D4381159}" presName="spaceBetweenRectangles" presStyleCnt="0"/>
      <dgm:spPr/>
    </dgm:pt>
    <dgm:pt modelId="{F19A8BB4-7C69-7D45-B35E-9F091039394B}" type="pres">
      <dgm:prSet presAssocID="{8E0E9396-1983-467F-A900-E9D7A2DF787D}" presName="parentLin" presStyleCnt="0"/>
      <dgm:spPr/>
    </dgm:pt>
    <dgm:pt modelId="{298DA5C0-506D-8241-969C-36496255548B}" type="pres">
      <dgm:prSet presAssocID="{8E0E9396-1983-467F-A900-E9D7A2DF787D}" presName="parentLeftMargin" presStyleLbl="node1" presStyleIdx="2" presStyleCnt="5"/>
      <dgm:spPr/>
    </dgm:pt>
    <dgm:pt modelId="{5E7341D6-FE11-BC4D-996C-4E236CC420B3}" type="pres">
      <dgm:prSet presAssocID="{8E0E9396-1983-467F-A900-E9D7A2DF787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BB3337-CD7C-2347-9F1E-EEDB8870047F}" type="pres">
      <dgm:prSet presAssocID="{8E0E9396-1983-467F-A900-E9D7A2DF787D}" presName="negativeSpace" presStyleCnt="0"/>
      <dgm:spPr/>
    </dgm:pt>
    <dgm:pt modelId="{6E1DEE59-A555-544B-9138-B194B3A508B8}" type="pres">
      <dgm:prSet presAssocID="{8E0E9396-1983-467F-A900-E9D7A2DF787D}" presName="childText" presStyleLbl="conFgAcc1" presStyleIdx="3" presStyleCnt="5">
        <dgm:presLayoutVars>
          <dgm:bulletEnabled val="1"/>
        </dgm:presLayoutVars>
      </dgm:prSet>
      <dgm:spPr/>
    </dgm:pt>
    <dgm:pt modelId="{EB883C3B-7FB4-B140-B8BC-DCD5CDA8BD88}" type="pres">
      <dgm:prSet presAssocID="{F901BE5A-2F87-477B-9055-FD5421C8AAB1}" presName="spaceBetweenRectangles" presStyleCnt="0"/>
      <dgm:spPr/>
    </dgm:pt>
    <dgm:pt modelId="{176F0F11-1375-4648-9A83-9A314E1517CE}" type="pres">
      <dgm:prSet presAssocID="{65045E65-70A2-46FC-B073-6B5B63FEFF28}" presName="parentLin" presStyleCnt="0"/>
      <dgm:spPr/>
    </dgm:pt>
    <dgm:pt modelId="{EBE1411A-F2FF-AD40-8261-4A7EEAAD8DA9}" type="pres">
      <dgm:prSet presAssocID="{65045E65-70A2-46FC-B073-6B5B63FEFF28}" presName="parentLeftMargin" presStyleLbl="node1" presStyleIdx="3" presStyleCnt="5"/>
      <dgm:spPr/>
    </dgm:pt>
    <dgm:pt modelId="{2482A648-6BF9-224E-ADDE-13D1C26713EB}" type="pres">
      <dgm:prSet presAssocID="{65045E65-70A2-46FC-B073-6B5B63FEFF2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1B693E0-47F0-AE4C-86B8-D4CB8B18E02D}" type="pres">
      <dgm:prSet presAssocID="{65045E65-70A2-46FC-B073-6B5B63FEFF28}" presName="negativeSpace" presStyleCnt="0"/>
      <dgm:spPr/>
    </dgm:pt>
    <dgm:pt modelId="{AECD8348-42F9-784A-AA96-CDA5485FC81D}" type="pres">
      <dgm:prSet presAssocID="{65045E65-70A2-46FC-B073-6B5B63FEFF2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EDB510F-8730-A14A-B67B-CBA47C0CD907}" type="presOf" srcId="{DE942532-35EB-4D72-A313-367C782900CB}" destId="{5A990C33-32B5-CE4F-8B68-8C89FCDF6CA3}" srcOrd="1" destOrd="0" presId="urn:microsoft.com/office/officeart/2005/8/layout/list1"/>
    <dgm:cxn modelId="{74279E13-4BAE-6A4C-8451-0065C6C055F0}" type="presOf" srcId="{65045E65-70A2-46FC-B073-6B5B63FEFF28}" destId="{EBE1411A-F2FF-AD40-8261-4A7EEAAD8DA9}" srcOrd="0" destOrd="0" presId="urn:microsoft.com/office/officeart/2005/8/layout/list1"/>
    <dgm:cxn modelId="{00477D36-761A-7F4B-97D1-14FFA1CD82C7}" type="presOf" srcId="{282F5B4A-987E-4F79-8AAB-F88A7F06A11D}" destId="{AD718244-485C-8D46-B0D8-88CC134A6F70}" srcOrd="0" destOrd="0" presId="urn:microsoft.com/office/officeart/2005/8/layout/list1"/>
    <dgm:cxn modelId="{35C53E41-501C-5E4F-9764-9D5E4ADDF005}" type="presOf" srcId="{A59EC603-DEAD-4DC3-983A-96C4BDDDB234}" destId="{B9C9F80E-3628-1F40-AE52-625AAB2858ED}" srcOrd="1" destOrd="0" presId="urn:microsoft.com/office/officeart/2005/8/layout/list1"/>
    <dgm:cxn modelId="{7D803B45-9A8B-4D1E-831A-254EC83BCB33}" srcId="{282F5B4A-987E-4F79-8AAB-F88A7F06A11D}" destId="{65045E65-70A2-46FC-B073-6B5B63FEFF28}" srcOrd="4" destOrd="0" parTransId="{57FA4AD1-EC9F-451D-B272-453FB12385EE}" sibTransId="{81C9EBA4-7D99-45ED-B192-D89ABBAD909C}"/>
    <dgm:cxn modelId="{50D1775A-278D-E54B-BF5B-6C5D05FB4655}" type="presOf" srcId="{DE942532-35EB-4D72-A313-367C782900CB}" destId="{6AEDF48C-AE5A-9D4F-B63D-DE64B407715D}" srcOrd="0" destOrd="0" presId="urn:microsoft.com/office/officeart/2005/8/layout/list1"/>
    <dgm:cxn modelId="{DEE95E63-7218-944E-AEDB-2657B43788EA}" type="presOf" srcId="{A59EC603-DEAD-4DC3-983A-96C4BDDDB234}" destId="{BB988CD2-1501-B44A-B2FE-06AB2F331726}" srcOrd="0" destOrd="0" presId="urn:microsoft.com/office/officeart/2005/8/layout/list1"/>
    <dgm:cxn modelId="{B730B472-9639-419B-B64D-0EF2955046A7}" srcId="{282F5B4A-987E-4F79-8AAB-F88A7F06A11D}" destId="{49E2625A-5141-4AE4-B586-9D69FF44D470}" srcOrd="1" destOrd="0" parTransId="{08F231D8-625C-4231-A1A3-3740A5B9ECA9}" sibTransId="{9810900E-CE46-4B04-9D49-1FCDCB75E035}"/>
    <dgm:cxn modelId="{7CB56B9C-0981-1D49-944F-2155E6DCAC76}" type="presOf" srcId="{65045E65-70A2-46FC-B073-6B5B63FEFF28}" destId="{2482A648-6BF9-224E-ADDE-13D1C26713EB}" srcOrd="1" destOrd="0" presId="urn:microsoft.com/office/officeart/2005/8/layout/list1"/>
    <dgm:cxn modelId="{ECAB68AC-6B41-437A-912F-E050819456EC}" srcId="{282F5B4A-987E-4F79-8AAB-F88A7F06A11D}" destId="{DE942532-35EB-4D72-A313-367C782900CB}" srcOrd="0" destOrd="0" parTransId="{FD49A3CE-DCE0-4806-BC08-949B85D12483}" sibTransId="{27317A45-D1EA-496A-84D0-21AFEFCC1AD5}"/>
    <dgm:cxn modelId="{A183EDB5-B709-6340-8B10-D3F6422262FC}" type="presOf" srcId="{8E0E9396-1983-467F-A900-E9D7A2DF787D}" destId="{5E7341D6-FE11-BC4D-996C-4E236CC420B3}" srcOrd="1" destOrd="0" presId="urn:microsoft.com/office/officeart/2005/8/layout/list1"/>
    <dgm:cxn modelId="{920C7FBE-5798-45D5-AA54-DDD25472BF7F}" srcId="{282F5B4A-987E-4F79-8AAB-F88A7F06A11D}" destId="{8E0E9396-1983-467F-A900-E9D7A2DF787D}" srcOrd="3" destOrd="0" parTransId="{D722529E-876A-4053-AF9F-E041F5CAC1A1}" sibTransId="{F901BE5A-2F87-477B-9055-FD5421C8AAB1}"/>
    <dgm:cxn modelId="{A2206DC4-099A-FF4B-8B40-E4BCB2DA533D}" type="presOf" srcId="{8E0E9396-1983-467F-A900-E9D7A2DF787D}" destId="{298DA5C0-506D-8241-969C-36496255548B}" srcOrd="0" destOrd="0" presId="urn:microsoft.com/office/officeart/2005/8/layout/list1"/>
    <dgm:cxn modelId="{DD34CFCC-410C-4232-8FBE-294C291E09DF}" srcId="{282F5B4A-987E-4F79-8AAB-F88A7F06A11D}" destId="{A59EC603-DEAD-4DC3-983A-96C4BDDDB234}" srcOrd="2" destOrd="0" parTransId="{B89868BB-15F1-4DED-B106-C281413D8FD5}" sibTransId="{330E3131-F5BC-4BB6-944A-F838D4381159}"/>
    <dgm:cxn modelId="{FCE839F3-C19E-9A45-8893-5305D7C5FC5C}" type="presOf" srcId="{49E2625A-5141-4AE4-B586-9D69FF44D470}" destId="{933A8F84-2B75-3B4C-9370-9D11B6F94CD6}" srcOrd="1" destOrd="0" presId="urn:microsoft.com/office/officeart/2005/8/layout/list1"/>
    <dgm:cxn modelId="{5CFFC7F4-BD69-A34F-B7B7-6EA93DE41E1B}" type="presOf" srcId="{49E2625A-5141-4AE4-B586-9D69FF44D470}" destId="{AED59FB8-9367-1F43-835D-C6631656CC23}" srcOrd="0" destOrd="0" presId="urn:microsoft.com/office/officeart/2005/8/layout/list1"/>
    <dgm:cxn modelId="{8E942472-580E-8A4B-9EAD-53B70A8C7793}" type="presParOf" srcId="{AD718244-485C-8D46-B0D8-88CC134A6F70}" destId="{4A153926-1C86-9D43-AC24-3953EE3E73C1}" srcOrd="0" destOrd="0" presId="urn:microsoft.com/office/officeart/2005/8/layout/list1"/>
    <dgm:cxn modelId="{17B29045-8AED-0148-8BBF-C908ADC9DE91}" type="presParOf" srcId="{4A153926-1C86-9D43-AC24-3953EE3E73C1}" destId="{6AEDF48C-AE5A-9D4F-B63D-DE64B407715D}" srcOrd="0" destOrd="0" presId="urn:microsoft.com/office/officeart/2005/8/layout/list1"/>
    <dgm:cxn modelId="{6BDD06ED-27E0-A345-8B0F-1E62C0FD6548}" type="presParOf" srcId="{4A153926-1C86-9D43-AC24-3953EE3E73C1}" destId="{5A990C33-32B5-CE4F-8B68-8C89FCDF6CA3}" srcOrd="1" destOrd="0" presId="urn:microsoft.com/office/officeart/2005/8/layout/list1"/>
    <dgm:cxn modelId="{01ACB312-14EC-5C45-BF72-E218C0252325}" type="presParOf" srcId="{AD718244-485C-8D46-B0D8-88CC134A6F70}" destId="{3AD50F9F-FAC6-A346-93CA-2BAA95B6A478}" srcOrd="1" destOrd="0" presId="urn:microsoft.com/office/officeart/2005/8/layout/list1"/>
    <dgm:cxn modelId="{1212EF53-6F8D-B94C-82EA-3B0833DD5272}" type="presParOf" srcId="{AD718244-485C-8D46-B0D8-88CC134A6F70}" destId="{B1F1CEDE-6FBE-5B4E-A538-366E9B0C94DB}" srcOrd="2" destOrd="0" presId="urn:microsoft.com/office/officeart/2005/8/layout/list1"/>
    <dgm:cxn modelId="{0BF1E4A8-E9D6-B744-BA0D-44D6DDAA6F22}" type="presParOf" srcId="{AD718244-485C-8D46-B0D8-88CC134A6F70}" destId="{458D89F4-AF81-FE4A-A060-63D173426A5D}" srcOrd="3" destOrd="0" presId="urn:microsoft.com/office/officeart/2005/8/layout/list1"/>
    <dgm:cxn modelId="{7365A066-2F75-EC43-BC1E-70841BA550BC}" type="presParOf" srcId="{AD718244-485C-8D46-B0D8-88CC134A6F70}" destId="{E6E9E81F-3280-1440-87B1-453BF8711E5E}" srcOrd="4" destOrd="0" presId="urn:microsoft.com/office/officeart/2005/8/layout/list1"/>
    <dgm:cxn modelId="{351FDE91-777C-A247-A596-1C040D3DAE84}" type="presParOf" srcId="{E6E9E81F-3280-1440-87B1-453BF8711E5E}" destId="{AED59FB8-9367-1F43-835D-C6631656CC23}" srcOrd="0" destOrd="0" presId="urn:microsoft.com/office/officeart/2005/8/layout/list1"/>
    <dgm:cxn modelId="{9A1B202A-5A9B-B24C-AC39-2FC832F1DEF1}" type="presParOf" srcId="{E6E9E81F-3280-1440-87B1-453BF8711E5E}" destId="{933A8F84-2B75-3B4C-9370-9D11B6F94CD6}" srcOrd="1" destOrd="0" presId="urn:microsoft.com/office/officeart/2005/8/layout/list1"/>
    <dgm:cxn modelId="{6DC64AE2-4247-C741-88F5-B835E6250D43}" type="presParOf" srcId="{AD718244-485C-8D46-B0D8-88CC134A6F70}" destId="{EABE21E9-6CBB-5445-AFCC-AF0BE34B0991}" srcOrd="5" destOrd="0" presId="urn:microsoft.com/office/officeart/2005/8/layout/list1"/>
    <dgm:cxn modelId="{F8046179-1CCE-334D-955B-457E90CB2F83}" type="presParOf" srcId="{AD718244-485C-8D46-B0D8-88CC134A6F70}" destId="{690FCEDA-6D56-AE42-AF1A-D232980BCCF7}" srcOrd="6" destOrd="0" presId="urn:microsoft.com/office/officeart/2005/8/layout/list1"/>
    <dgm:cxn modelId="{B53140DB-CCFF-E94A-AFD0-A19D5044037D}" type="presParOf" srcId="{AD718244-485C-8D46-B0D8-88CC134A6F70}" destId="{305FE2DD-901A-7844-82F5-309B152155B5}" srcOrd="7" destOrd="0" presId="urn:microsoft.com/office/officeart/2005/8/layout/list1"/>
    <dgm:cxn modelId="{64B3E813-898E-4F46-AD18-8F043AABFA81}" type="presParOf" srcId="{AD718244-485C-8D46-B0D8-88CC134A6F70}" destId="{0A98C85C-6B1F-B14B-9B24-9999A8F52471}" srcOrd="8" destOrd="0" presId="urn:microsoft.com/office/officeart/2005/8/layout/list1"/>
    <dgm:cxn modelId="{F1D17885-400A-1345-9977-5D86559292CB}" type="presParOf" srcId="{0A98C85C-6B1F-B14B-9B24-9999A8F52471}" destId="{BB988CD2-1501-B44A-B2FE-06AB2F331726}" srcOrd="0" destOrd="0" presId="urn:microsoft.com/office/officeart/2005/8/layout/list1"/>
    <dgm:cxn modelId="{97161101-D0CC-4F49-B944-7BE50A267C5F}" type="presParOf" srcId="{0A98C85C-6B1F-B14B-9B24-9999A8F52471}" destId="{B9C9F80E-3628-1F40-AE52-625AAB2858ED}" srcOrd="1" destOrd="0" presId="urn:microsoft.com/office/officeart/2005/8/layout/list1"/>
    <dgm:cxn modelId="{55B201EB-DCFE-B84A-9D27-3263A3B9DF65}" type="presParOf" srcId="{AD718244-485C-8D46-B0D8-88CC134A6F70}" destId="{D4013140-797D-8D4C-A727-5D295A076253}" srcOrd="9" destOrd="0" presId="urn:microsoft.com/office/officeart/2005/8/layout/list1"/>
    <dgm:cxn modelId="{9374CB7F-343E-9F44-A32B-0FA3E0E197C0}" type="presParOf" srcId="{AD718244-485C-8D46-B0D8-88CC134A6F70}" destId="{E1B3482D-0165-7042-9D55-EEB2144B01A8}" srcOrd="10" destOrd="0" presId="urn:microsoft.com/office/officeart/2005/8/layout/list1"/>
    <dgm:cxn modelId="{89A32A31-4B9B-D942-9DD6-55B84A7FB9AA}" type="presParOf" srcId="{AD718244-485C-8D46-B0D8-88CC134A6F70}" destId="{8942415F-CFAF-7E4B-A5CC-C3BC35A45101}" srcOrd="11" destOrd="0" presId="urn:microsoft.com/office/officeart/2005/8/layout/list1"/>
    <dgm:cxn modelId="{1AF88DF2-D492-A44A-90B8-F0F1A6F846CB}" type="presParOf" srcId="{AD718244-485C-8D46-B0D8-88CC134A6F70}" destId="{F19A8BB4-7C69-7D45-B35E-9F091039394B}" srcOrd="12" destOrd="0" presId="urn:microsoft.com/office/officeart/2005/8/layout/list1"/>
    <dgm:cxn modelId="{D6032596-18FE-4A41-AF11-1642E562075B}" type="presParOf" srcId="{F19A8BB4-7C69-7D45-B35E-9F091039394B}" destId="{298DA5C0-506D-8241-969C-36496255548B}" srcOrd="0" destOrd="0" presId="urn:microsoft.com/office/officeart/2005/8/layout/list1"/>
    <dgm:cxn modelId="{887562A9-D0E6-D041-9127-6149B0E42E52}" type="presParOf" srcId="{F19A8BB4-7C69-7D45-B35E-9F091039394B}" destId="{5E7341D6-FE11-BC4D-996C-4E236CC420B3}" srcOrd="1" destOrd="0" presId="urn:microsoft.com/office/officeart/2005/8/layout/list1"/>
    <dgm:cxn modelId="{708E2068-F76A-BC4F-82ED-5F16AFE714FA}" type="presParOf" srcId="{AD718244-485C-8D46-B0D8-88CC134A6F70}" destId="{B2BB3337-CD7C-2347-9F1E-EEDB8870047F}" srcOrd="13" destOrd="0" presId="urn:microsoft.com/office/officeart/2005/8/layout/list1"/>
    <dgm:cxn modelId="{E55F3638-96C2-9A4A-8DCB-A0BDF45FC643}" type="presParOf" srcId="{AD718244-485C-8D46-B0D8-88CC134A6F70}" destId="{6E1DEE59-A555-544B-9138-B194B3A508B8}" srcOrd="14" destOrd="0" presId="urn:microsoft.com/office/officeart/2005/8/layout/list1"/>
    <dgm:cxn modelId="{B2B31192-7A24-0541-AC4A-E510F6CDE7F6}" type="presParOf" srcId="{AD718244-485C-8D46-B0D8-88CC134A6F70}" destId="{EB883C3B-7FB4-B140-B8BC-DCD5CDA8BD88}" srcOrd="15" destOrd="0" presId="urn:microsoft.com/office/officeart/2005/8/layout/list1"/>
    <dgm:cxn modelId="{56E98588-F0D6-E64B-8EDE-B2198AEB1994}" type="presParOf" srcId="{AD718244-485C-8D46-B0D8-88CC134A6F70}" destId="{176F0F11-1375-4648-9A83-9A314E1517CE}" srcOrd="16" destOrd="0" presId="urn:microsoft.com/office/officeart/2005/8/layout/list1"/>
    <dgm:cxn modelId="{835B9B47-227C-5843-B9DF-6D46BD5E121B}" type="presParOf" srcId="{176F0F11-1375-4648-9A83-9A314E1517CE}" destId="{EBE1411A-F2FF-AD40-8261-4A7EEAAD8DA9}" srcOrd="0" destOrd="0" presId="urn:microsoft.com/office/officeart/2005/8/layout/list1"/>
    <dgm:cxn modelId="{34886A75-B315-F74E-81D6-C0BC44F104A9}" type="presParOf" srcId="{176F0F11-1375-4648-9A83-9A314E1517CE}" destId="{2482A648-6BF9-224E-ADDE-13D1C26713EB}" srcOrd="1" destOrd="0" presId="urn:microsoft.com/office/officeart/2005/8/layout/list1"/>
    <dgm:cxn modelId="{9E2F5343-D286-8746-A3F1-19692B9C3413}" type="presParOf" srcId="{AD718244-485C-8D46-B0D8-88CC134A6F70}" destId="{91B693E0-47F0-AE4C-86B8-D4CB8B18E02D}" srcOrd="17" destOrd="0" presId="urn:microsoft.com/office/officeart/2005/8/layout/list1"/>
    <dgm:cxn modelId="{2C8ED2B8-B8AB-1041-93AA-1873AE439A81}" type="presParOf" srcId="{AD718244-485C-8D46-B0D8-88CC134A6F70}" destId="{AECD8348-42F9-784A-AA96-CDA5485FC81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1CEDE-6FBE-5B4E-A538-366E9B0C94DB}">
      <dsp:nvSpPr>
        <dsp:cNvPr id="0" name=""/>
        <dsp:cNvSpPr/>
      </dsp:nvSpPr>
      <dsp:spPr>
        <a:xfrm>
          <a:off x="0" y="254884"/>
          <a:ext cx="8142620" cy="403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90C33-32B5-CE4F-8B68-8C89FCDF6CA3}">
      <dsp:nvSpPr>
        <dsp:cNvPr id="0" name=""/>
        <dsp:cNvSpPr/>
      </dsp:nvSpPr>
      <dsp:spPr>
        <a:xfrm>
          <a:off x="407131" y="18724"/>
          <a:ext cx="5699834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440" tIns="0" rIns="21544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1) Freemium.</a:t>
          </a:r>
        </a:p>
      </dsp:txBody>
      <dsp:txXfrm>
        <a:off x="430188" y="41781"/>
        <a:ext cx="5653720" cy="426206"/>
      </dsp:txXfrm>
    </dsp:sp>
    <dsp:sp modelId="{690FCEDA-6D56-AE42-AF1A-D232980BCCF7}">
      <dsp:nvSpPr>
        <dsp:cNvPr id="0" name=""/>
        <dsp:cNvSpPr/>
      </dsp:nvSpPr>
      <dsp:spPr>
        <a:xfrm>
          <a:off x="0" y="980644"/>
          <a:ext cx="8142620" cy="403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A8F84-2B75-3B4C-9370-9D11B6F94CD6}">
      <dsp:nvSpPr>
        <dsp:cNvPr id="0" name=""/>
        <dsp:cNvSpPr/>
      </dsp:nvSpPr>
      <dsp:spPr>
        <a:xfrm>
          <a:off x="407131" y="744484"/>
          <a:ext cx="5699834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440" tIns="0" rIns="21544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2) Virtual goods with in-App Purchase (The Addictive Model).</a:t>
          </a:r>
        </a:p>
      </dsp:txBody>
      <dsp:txXfrm>
        <a:off x="430188" y="767541"/>
        <a:ext cx="5653720" cy="426206"/>
      </dsp:txXfrm>
    </dsp:sp>
    <dsp:sp modelId="{E1B3482D-0165-7042-9D55-EEB2144B01A8}">
      <dsp:nvSpPr>
        <dsp:cNvPr id="0" name=""/>
        <dsp:cNvSpPr/>
      </dsp:nvSpPr>
      <dsp:spPr>
        <a:xfrm>
          <a:off x="0" y="1706404"/>
          <a:ext cx="8142620" cy="403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9F80E-3628-1F40-AE52-625AAB2858ED}">
      <dsp:nvSpPr>
        <dsp:cNvPr id="0" name=""/>
        <dsp:cNvSpPr/>
      </dsp:nvSpPr>
      <dsp:spPr>
        <a:xfrm>
          <a:off x="407131" y="1470244"/>
          <a:ext cx="5699834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440" tIns="0" rIns="21544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3) Advertisement and sponsorship.</a:t>
          </a:r>
        </a:p>
      </dsp:txBody>
      <dsp:txXfrm>
        <a:off x="430188" y="1493301"/>
        <a:ext cx="5653720" cy="426206"/>
      </dsp:txXfrm>
    </dsp:sp>
    <dsp:sp modelId="{6E1DEE59-A555-544B-9138-B194B3A508B8}">
      <dsp:nvSpPr>
        <dsp:cNvPr id="0" name=""/>
        <dsp:cNvSpPr/>
      </dsp:nvSpPr>
      <dsp:spPr>
        <a:xfrm>
          <a:off x="0" y="2432164"/>
          <a:ext cx="8142620" cy="403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341D6-FE11-BC4D-996C-4E236CC420B3}">
      <dsp:nvSpPr>
        <dsp:cNvPr id="0" name=""/>
        <dsp:cNvSpPr/>
      </dsp:nvSpPr>
      <dsp:spPr>
        <a:xfrm>
          <a:off x="407131" y="2196004"/>
          <a:ext cx="5699834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440" tIns="0" rIns="21544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4) Paid apps.</a:t>
          </a:r>
        </a:p>
      </dsp:txBody>
      <dsp:txXfrm>
        <a:off x="430188" y="2219061"/>
        <a:ext cx="5653720" cy="426206"/>
      </dsp:txXfrm>
    </dsp:sp>
    <dsp:sp modelId="{AECD8348-42F9-784A-AA96-CDA5485FC81D}">
      <dsp:nvSpPr>
        <dsp:cNvPr id="0" name=""/>
        <dsp:cNvSpPr/>
      </dsp:nvSpPr>
      <dsp:spPr>
        <a:xfrm>
          <a:off x="0" y="3157924"/>
          <a:ext cx="8142620" cy="403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2A648-6BF9-224E-ADDE-13D1C26713EB}">
      <dsp:nvSpPr>
        <dsp:cNvPr id="0" name=""/>
        <dsp:cNvSpPr/>
      </dsp:nvSpPr>
      <dsp:spPr>
        <a:xfrm>
          <a:off x="407131" y="2921764"/>
          <a:ext cx="5699834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440" tIns="0" rIns="21544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5)  In-App Affiliate Marketing.</a:t>
          </a:r>
        </a:p>
      </dsp:txBody>
      <dsp:txXfrm>
        <a:off x="430188" y="2944821"/>
        <a:ext cx="565372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5A11-24E5-6444-A314-E20A5CE000E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EE1B-4391-B549-BDE8-FBBEAFB99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Assalamualaikum</a:t>
            </a:r>
            <a:r>
              <a:rPr lang="en-US" dirty="0"/>
              <a:t> dan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sejahtera</a:t>
            </a:r>
            <a:r>
              <a:rPr lang="en-US" dirty="0"/>
              <a:t>, Yang </a:t>
            </a:r>
            <a:r>
              <a:rPr lang="en-US" dirty="0" err="1"/>
              <a:t>berusaha</a:t>
            </a:r>
            <a:r>
              <a:rPr lang="en-US" dirty="0"/>
              <a:t> tuan Moderator </a:t>
            </a:r>
            <a:r>
              <a:rPr lang="en-US" dirty="0" err="1"/>
              <a:t>En</a:t>
            </a:r>
            <a:r>
              <a:rPr lang="en-US" dirty="0"/>
              <a:t>. </a:t>
            </a:r>
            <a:r>
              <a:rPr lang="en-US" dirty="0" err="1"/>
              <a:t>Anuar</a:t>
            </a:r>
            <a:r>
              <a:rPr lang="en-US" dirty="0"/>
              <a:t>  dan </a:t>
            </a:r>
            <a:r>
              <a:rPr lang="en-US" dirty="0" err="1"/>
              <a:t>penjaga</a:t>
            </a:r>
            <a:r>
              <a:rPr lang="en-US" dirty="0"/>
              <a:t> </a:t>
            </a:r>
            <a:r>
              <a:rPr lang="en-US" dirty="0" err="1"/>
              <a:t>bahagian</a:t>
            </a:r>
            <a:r>
              <a:rPr lang="en-US" dirty="0"/>
              <a:t> </a:t>
            </a:r>
            <a:r>
              <a:rPr lang="en-US" dirty="0" err="1"/>
              <a:t>teknikal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. </a:t>
            </a:r>
            <a:r>
              <a:rPr lang="en-US" dirty="0" err="1"/>
              <a:t>Zul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matrikulasi</a:t>
            </a:r>
            <a:r>
              <a:rPr lang="en-US" dirty="0"/>
              <a:t> Labuan..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matrikulasi</a:t>
            </a:r>
            <a:r>
              <a:rPr lang="en-US" dirty="0"/>
              <a:t> </a:t>
            </a:r>
            <a:r>
              <a:rPr lang="en-US" dirty="0" err="1"/>
              <a:t>labuan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kerjasama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MDEC kerana </a:t>
            </a:r>
            <a:r>
              <a:rPr lang="en-US" dirty="0" err="1"/>
              <a:t>menjemput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berkongsi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dikongsikan</a:t>
            </a:r>
            <a:r>
              <a:rPr lang="en-US" dirty="0"/>
              <a:t> </a:t>
            </a:r>
            <a:r>
              <a:rPr lang="en-US" dirty="0" err="1"/>
              <a:t>kpd</a:t>
            </a:r>
            <a:r>
              <a:rPr lang="en-US" dirty="0"/>
              <a:t> adik2 </a:t>
            </a:r>
            <a:r>
              <a:rPr lang="en-US" dirty="0" err="1"/>
              <a:t>semua</a:t>
            </a:r>
            <a:r>
              <a:rPr lang="en-US" dirty="0"/>
              <a:t>. </a:t>
            </a:r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tgk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pakaian</a:t>
            </a:r>
            <a:r>
              <a:rPr lang="en-US" dirty="0"/>
              <a:t> mcm </a:t>
            </a:r>
            <a:r>
              <a:rPr lang="en-US" dirty="0" err="1"/>
              <a:t>nk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ceramah</a:t>
            </a:r>
            <a:r>
              <a:rPr lang="en-US" dirty="0"/>
              <a:t> agama,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harini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bercakap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mobile app development and commercialization.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maklumat</a:t>
            </a:r>
            <a:r>
              <a:rPr lang="en-US" dirty="0"/>
              <a:t> yang </a:t>
            </a:r>
            <a:r>
              <a:rPr lang="en-US" dirty="0" err="1"/>
              <a:t>sampaikan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maklumat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6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-Google play-</a:t>
            </a:r>
            <a:r>
              <a:rPr lang="en-US" dirty="0" err="1"/>
              <a:t>samsung</a:t>
            </a:r>
            <a:r>
              <a:rPr lang="en-US" dirty="0"/>
              <a:t>, vivo, </a:t>
            </a:r>
            <a:r>
              <a:rPr lang="en-US" dirty="0" err="1"/>
              <a:t>huawei</a:t>
            </a:r>
            <a:r>
              <a:rPr lang="en-US" dirty="0"/>
              <a:t>. </a:t>
            </a:r>
            <a:r>
              <a:rPr lang="en-US" dirty="0" err="1"/>
              <a:t>ziomi</a:t>
            </a:r>
            <a:endParaRPr lang="en-US" dirty="0"/>
          </a:p>
          <a:p>
            <a:r>
              <a:rPr lang="en-US" dirty="0"/>
              <a:t>- Apple App store, </a:t>
            </a:r>
            <a:r>
              <a:rPr lang="en-US" dirty="0" err="1"/>
              <a:t>iphone</a:t>
            </a:r>
            <a:r>
              <a:rPr lang="en-US" dirty="0"/>
              <a:t>, </a:t>
            </a:r>
            <a:r>
              <a:rPr lang="en-US" dirty="0" err="1"/>
              <a:t>ipad</a:t>
            </a:r>
            <a:endParaRPr lang="en-US" dirty="0"/>
          </a:p>
          <a:p>
            <a:r>
              <a:rPr lang="en-US" dirty="0"/>
              <a:t>-Window store - not really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8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tgk</a:t>
            </a:r>
            <a:r>
              <a:rPr lang="en-US" dirty="0"/>
              <a:t> pada </a:t>
            </a:r>
            <a:r>
              <a:rPr lang="en-US" dirty="0" err="1"/>
              <a:t>rezeki</a:t>
            </a:r>
            <a:r>
              <a:rPr lang="en-US" dirty="0"/>
              <a:t> juga, </a:t>
            </a:r>
            <a:r>
              <a:rPr lang="en-US" dirty="0" err="1"/>
              <a:t>usaha-kontraktor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teruk</a:t>
            </a:r>
            <a:r>
              <a:rPr lang="en-US" dirty="0"/>
              <a:t>, </a:t>
            </a:r>
            <a:r>
              <a:rPr lang="en-US" dirty="0" err="1"/>
              <a:t>pandai</a:t>
            </a:r>
            <a:r>
              <a:rPr lang="en-US" dirty="0"/>
              <a:t>, professor kaya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rezeki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 operating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3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EE1B-4391-B549-BDE8-FBBEAFB996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October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October 16,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*KPu7tMNsH4p_-v5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7626"/>
            <a:ext cx="9144000" cy="3540374"/>
          </a:xfrm>
          <a:prstGeom prst="rect">
            <a:avLst/>
          </a:prstGeom>
        </p:spPr>
      </p:pic>
      <p:pic>
        <p:nvPicPr>
          <p:cNvPr id="6" name="Picture 5" descr="mobile_application_develop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25" y="367862"/>
            <a:ext cx="3719617" cy="2748601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DEB360A-53F8-3E43-A570-08EDBC741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43" y="470199"/>
            <a:ext cx="4759426" cy="2364048"/>
          </a:xfrm>
        </p:spPr>
        <p:txBody>
          <a:bodyPr/>
          <a:lstStyle/>
          <a:p>
            <a:pPr algn="ctr"/>
            <a:r>
              <a:rPr lang="en-US" sz="2800" dirty="0">
                <a:latin typeface="Abadi MT Condensed Extra Bold"/>
                <a:cs typeface="Abadi MT Condensed Extra Bold"/>
              </a:rPr>
              <a:t>Introduction to Mobile programming</a:t>
            </a:r>
            <a:br>
              <a:rPr lang="en-US" sz="4000" dirty="0">
                <a:latin typeface="Abadi MT Condensed Extra Bold"/>
                <a:cs typeface="Abadi MT Condensed Extra Bold"/>
              </a:rPr>
            </a:br>
            <a:endParaRPr lang="en-US" sz="4000" dirty="0">
              <a:latin typeface="Adobe Naskh Medium"/>
              <a:cs typeface="Adobe Naskh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75F47-D279-C847-A5DA-0D7F42D62F9C}"/>
              </a:ext>
            </a:extLst>
          </p:cNvPr>
          <p:cNvSpPr txBox="1"/>
          <p:nvPr/>
        </p:nvSpPr>
        <p:spPr>
          <a:xfrm>
            <a:off x="1483852" y="2450635"/>
            <a:ext cx="1776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By</a:t>
            </a:r>
          </a:p>
          <a:p>
            <a:pPr algn="ctr"/>
            <a:r>
              <a:rPr lang="en-US" sz="1600" b="1" dirty="0"/>
              <a:t>Dr. Izzad </a:t>
            </a:r>
            <a:r>
              <a:rPr lang="en-US" sz="1400" b="1" dirty="0"/>
              <a:t>Ramli</a:t>
            </a:r>
          </a:p>
        </p:txBody>
      </p:sp>
    </p:spTree>
    <p:extLst>
      <p:ext uri="{BB962C8B-B14F-4D97-AF65-F5344CB8AC3E}">
        <p14:creationId xmlns:p14="http://schemas.microsoft.com/office/powerpoint/2010/main" val="372253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731202"/>
            <a:ext cx="7520940" cy="1051035"/>
          </a:xfrm>
        </p:spPr>
        <p:txBody>
          <a:bodyPr/>
          <a:lstStyle/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CA866-1F12-3148-8A5A-7ACA6F5643CD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99" name="Google Shape;31;p6">
            <a:extLst>
              <a:ext uri="{FF2B5EF4-FFF2-40B4-BE49-F238E27FC236}">
                <a16:creationId xmlns:a16="http://schemas.microsoft.com/office/drawing/2014/main" id="{4F8BEBCF-FDE3-1E44-A696-B4F03203C6BE}"/>
              </a:ext>
            </a:extLst>
          </p:cNvPr>
          <p:cNvSpPr/>
          <p:nvPr/>
        </p:nvSpPr>
        <p:spPr>
          <a:xfrm>
            <a:off x="954926" y="1782237"/>
            <a:ext cx="1526430" cy="2233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9" y="0"/>
                </a:moveTo>
                <a:lnTo>
                  <a:pt x="0" y="21600"/>
                </a:lnTo>
                <a:lnTo>
                  <a:pt x="6697" y="21600"/>
                </a:lnTo>
                <a:lnTo>
                  <a:pt x="21600" y="3966"/>
                </a:lnTo>
                <a:lnTo>
                  <a:pt x="18249" y="0"/>
                </a:lnTo>
                <a:close/>
              </a:path>
            </a:pathLst>
          </a:custGeom>
          <a:gradFill>
            <a:gsLst>
              <a:gs pos="0">
                <a:srgbClr val="D82042"/>
              </a:gs>
              <a:gs pos="100000">
                <a:srgbClr val="8E2240"/>
              </a:gs>
            </a:gsLst>
            <a:lin ang="17918205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32;p6">
            <a:extLst>
              <a:ext uri="{FF2B5EF4-FFF2-40B4-BE49-F238E27FC236}">
                <a16:creationId xmlns:a16="http://schemas.microsoft.com/office/drawing/2014/main" id="{793F2EE8-4866-1648-9AA5-56A8A679331D}"/>
              </a:ext>
            </a:extLst>
          </p:cNvPr>
          <p:cNvSpPr/>
          <p:nvPr/>
        </p:nvSpPr>
        <p:spPr>
          <a:xfrm>
            <a:off x="7039271" y="1745619"/>
            <a:ext cx="1525013" cy="22318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4" y="0"/>
                </a:moveTo>
                <a:lnTo>
                  <a:pt x="0" y="3969"/>
                </a:lnTo>
                <a:lnTo>
                  <a:pt x="14897" y="21600"/>
                </a:lnTo>
                <a:lnTo>
                  <a:pt x="21600" y="21600"/>
                </a:lnTo>
                <a:lnTo>
                  <a:pt x="3354" y="0"/>
                </a:lnTo>
                <a:close/>
              </a:path>
            </a:pathLst>
          </a:custGeom>
          <a:gradFill>
            <a:gsLst>
              <a:gs pos="0">
                <a:srgbClr val="D4FB00"/>
              </a:gs>
              <a:gs pos="100000">
                <a:srgbClr val="1BB25A"/>
              </a:gs>
            </a:gsLst>
            <a:lin ang="188643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33;p6">
            <a:extLst>
              <a:ext uri="{FF2B5EF4-FFF2-40B4-BE49-F238E27FC236}">
                <a16:creationId xmlns:a16="http://schemas.microsoft.com/office/drawing/2014/main" id="{FD943A62-7296-734E-BDED-8E03086168E8}"/>
              </a:ext>
            </a:extLst>
          </p:cNvPr>
          <p:cNvSpPr/>
          <p:nvPr/>
        </p:nvSpPr>
        <p:spPr>
          <a:xfrm>
            <a:off x="954927" y="4303588"/>
            <a:ext cx="1525013" cy="22315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251" y="21600"/>
                </a:lnTo>
                <a:lnTo>
                  <a:pt x="21600" y="17637"/>
                </a:lnTo>
                <a:lnTo>
                  <a:pt x="6703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3D67"/>
              </a:gs>
              <a:gs pos="100000">
                <a:srgbClr val="BF153A"/>
              </a:gs>
            </a:gsLst>
            <a:lin ang="8902659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34;p6">
            <a:extLst>
              <a:ext uri="{FF2B5EF4-FFF2-40B4-BE49-F238E27FC236}">
                <a16:creationId xmlns:a16="http://schemas.microsoft.com/office/drawing/2014/main" id="{DA37CEE8-5E06-DB4E-841F-004B871ECC2B}"/>
              </a:ext>
            </a:extLst>
          </p:cNvPr>
          <p:cNvSpPr/>
          <p:nvPr/>
        </p:nvSpPr>
        <p:spPr>
          <a:xfrm>
            <a:off x="7040464" y="4264984"/>
            <a:ext cx="1523950" cy="2229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92" y="0"/>
                </a:moveTo>
                <a:lnTo>
                  <a:pt x="0" y="17634"/>
                </a:lnTo>
                <a:lnTo>
                  <a:pt x="3351" y="21600"/>
                </a:lnTo>
                <a:lnTo>
                  <a:pt x="21600" y="0"/>
                </a:lnTo>
                <a:lnTo>
                  <a:pt x="14892" y="0"/>
                </a:lnTo>
                <a:close/>
              </a:path>
            </a:pathLst>
          </a:custGeom>
          <a:gradFill>
            <a:gsLst>
              <a:gs pos="0">
                <a:srgbClr val="00FBAF"/>
              </a:gs>
              <a:gs pos="100000">
                <a:srgbClr val="009787"/>
              </a:gs>
            </a:gsLst>
            <a:lin ang="1429914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35;p6">
            <a:extLst>
              <a:ext uri="{FF2B5EF4-FFF2-40B4-BE49-F238E27FC236}">
                <a16:creationId xmlns:a16="http://schemas.microsoft.com/office/drawing/2014/main" id="{F6B5769B-6309-8A4E-9616-D3BE60D6EA72}"/>
              </a:ext>
            </a:extLst>
          </p:cNvPr>
          <p:cNvSpPr/>
          <p:nvPr/>
        </p:nvSpPr>
        <p:spPr>
          <a:xfrm>
            <a:off x="4399819" y="6317305"/>
            <a:ext cx="2578910" cy="410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0" y="21581"/>
                </a:lnTo>
                <a:lnTo>
                  <a:pt x="21600" y="21600"/>
                </a:lnTo>
                <a:lnTo>
                  <a:pt x="19620" y="19"/>
                </a:lnTo>
                <a:lnTo>
                  <a:pt x="1983" y="0"/>
                </a:lnTo>
                <a:close/>
              </a:path>
            </a:pathLst>
          </a:custGeom>
          <a:gradFill>
            <a:gsLst>
              <a:gs pos="0">
                <a:srgbClr val="00D5FF"/>
              </a:gs>
              <a:gs pos="100000">
                <a:srgbClr val="0C64A4"/>
              </a:gs>
            </a:gsLst>
            <a:lin ang="4842223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36;p6">
            <a:extLst>
              <a:ext uri="{FF2B5EF4-FFF2-40B4-BE49-F238E27FC236}">
                <a16:creationId xmlns:a16="http://schemas.microsoft.com/office/drawing/2014/main" id="{EDA516D2-76BA-E54C-A551-E7BB051C466A}"/>
              </a:ext>
            </a:extLst>
          </p:cNvPr>
          <p:cNvGrpSpPr/>
          <p:nvPr/>
        </p:nvGrpSpPr>
        <p:grpSpPr>
          <a:xfrm>
            <a:off x="1803087" y="1439104"/>
            <a:ext cx="1868747" cy="1868747"/>
            <a:chOff x="0" y="0"/>
            <a:chExt cx="2092190" cy="2092190"/>
          </a:xfrm>
        </p:grpSpPr>
        <p:sp>
          <p:nvSpPr>
            <p:cNvPr id="105" name="Google Shape;37;p6">
              <a:extLst>
                <a:ext uri="{FF2B5EF4-FFF2-40B4-BE49-F238E27FC236}">
                  <a16:creationId xmlns:a16="http://schemas.microsoft.com/office/drawing/2014/main" id="{50ACC905-EAF1-A247-B22C-6A6D27CAC5EE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8;p6">
              <a:extLst>
                <a:ext uri="{FF2B5EF4-FFF2-40B4-BE49-F238E27FC236}">
                  <a16:creationId xmlns:a16="http://schemas.microsoft.com/office/drawing/2014/main" id="{8C45A04E-78D9-6942-9110-6F9DA26A8C40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39;p6">
              <a:extLst>
                <a:ext uri="{FF2B5EF4-FFF2-40B4-BE49-F238E27FC236}">
                  <a16:creationId xmlns:a16="http://schemas.microsoft.com/office/drawing/2014/main" id="{0BA6A8E8-3BF2-0445-A645-CEF45D766B31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FFBB00"/>
                </a:gs>
                <a:gs pos="100000">
                  <a:srgbClr val="FF680C"/>
                </a:gs>
              </a:gsLst>
              <a:lin ang="13282711" scaled="0"/>
            </a:gradFill>
            <a:ln w="25400" cap="flat" cmpd="sng">
              <a:solidFill>
                <a:srgbClr val="FF97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40;p6">
            <a:extLst>
              <a:ext uri="{FF2B5EF4-FFF2-40B4-BE49-F238E27FC236}">
                <a16:creationId xmlns:a16="http://schemas.microsoft.com/office/drawing/2014/main" id="{412B35CA-A15A-854F-A99F-EC9BBC2DD3CE}"/>
              </a:ext>
            </a:extLst>
          </p:cNvPr>
          <p:cNvGrpSpPr/>
          <p:nvPr/>
        </p:nvGrpSpPr>
        <p:grpSpPr>
          <a:xfrm>
            <a:off x="5790766" y="1421542"/>
            <a:ext cx="1868747" cy="1868746"/>
            <a:chOff x="0" y="0"/>
            <a:chExt cx="2092190" cy="2092190"/>
          </a:xfrm>
        </p:grpSpPr>
        <p:sp>
          <p:nvSpPr>
            <p:cNvPr id="109" name="Google Shape;41;p6">
              <a:extLst>
                <a:ext uri="{FF2B5EF4-FFF2-40B4-BE49-F238E27FC236}">
                  <a16:creationId xmlns:a16="http://schemas.microsoft.com/office/drawing/2014/main" id="{F2F97271-554B-9D46-8ED4-15C94C1D9228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42;p6">
              <a:extLst>
                <a:ext uri="{FF2B5EF4-FFF2-40B4-BE49-F238E27FC236}">
                  <a16:creationId xmlns:a16="http://schemas.microsoft.com/office/drawing/2014/main" id="{34E00E6E-CC33-CE4E-825B-038620337F7D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43;p6">
              <a:extLst>
                <a:ext uri="{FF2B5EF4-FFF2-40B4-BE49-F238E27FC236}">
                  <a16:creationId xmlns:a16="http://schemas.microsoft.com/office/drawing/2014/main" id="{7076D765-ED72-9B40-8302-07C1CD77C1AA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D4FB00"/>
                </a:gs>
                <a:gs pos="100000">
                  <a:srgbClr val="1BB25A"/>
                </a:gs>
              </a:gsLst>
              <a:lin ang="13282711" scaled="0"/>
            </a:gradFill>
            <a:ln w="25400" cap="flat" cmpd="sng">
              <a:solidFill>
                <a:srgbClr val="00D14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44;p6">
            <a:extLst>
              <a:ext uri="{FF2B5EF4-FFF2-40B4-BE49-F238E27FC236}">
                <a16:creationId xmlns:a16="http://schemas.microsoft.com/office/drawing/2014/main" id="{4DB6618D-D503-EE41-83C2-930E3C2150BE}"/>
              </a:ext>
            </a:extLst>
          </p:cNvPr>
          <p:cNvGrpSpPr/>
          <p:nvPr/>
        </p:nvGrpSpPr>
        <p:grpSpPr>
          <a:xfrm>
            <a:off x="6789350" y="3209079"/>
            <a:ext cx="1868747" cy="1868747"/>
            <a:chOff x="0" y="0"/>
            <a:chExt cx="2092190" cy="2092190"/>
          </a:xfrm>
        </p:grpSpPr>
        <p:sp>
          <p:nvSpPr>
            <p:cNvPr id="113" name="Google Shape;45;p6">
              <a:extLst>
                <a:ext uri="{FF2B5EF4-FFF2-40B4-BE49-F238E27FC236}">
                  <a16:creationId xmlns:a16="http://schemas.microsoft.com/office/drawing/2014/main" id="{9979317D-F04A-0C4B-B30D-89EE16D268CB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6;p6">
              <a:extLst>
                <a:ext uri="{FF2B5EF4-FFF2-40B4-BE49-F238E27FC236}">
                  <a16:creationId xmlns:a16="http://schemas.microsoft.com/office/drawing/2014/main" id="{1C555C15-15C4-5E4B-A6E2-2F115FAA3F52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7;p6">
              <a:extLst>
                <a:ext uri="{FF2B5EF4-FFF2-40B4-BE49-F238E27FC236}">
                  <a16:creationId xmlns:a16="http://schemas.microsoft.com/office/drawing/2014/main" id="{468B90CE-B992-D640-A568-38460712C229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FBAF"/>
                </a:gs>
                <a:gs pos="100000">
                  <a:srgbClr val="009787"/>
                </a:gs>
              </a:gsLst>
              <a:lin ang="13282711" scaled="0"/>
            </a:gradFill>
            <a:ln w="25400" cap="flat" cmpd="sng">
              <a:solidFill>
                <a:srgbClr val="3DA77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48;p6">
            <a:extLst>
              <a:ext uri="{FF2B5EF4-FFF2-40B4-BE49-F238E27FC236}">
                <a16:creationId xmlns:a16="http://schemas.microsoft.com/office/drawing/2014/main" id="{BC9C832A-54AA-2E42-8AF8-81A3F58BEE16}"/>
              </a:ext>
            </a:extLst>
          </p:cNvPr>
          <p:cNvGrpSpPr/>
          <p:nvPr/>
        </p:nvGrpSpPr>
        <p:grpSpPr>
          <a:xfrm>
            <a:off x="394609" y="3171660"/>
            <a:ext cx="1868747" cy="1868747"/>
            <a:chOff x="0" y="0"/>
            <a:chExt cx="2092190" cy="2092190"/>
          </a:xfrm>
        </p:grpSpPr>
        <p:sp>
          <p:nvSpPr>
            <p:cNvPr id="117" name="Google Shape;49;p6">
              <a:extLst>
                <a:ext uri="{FF2B5EF4-FFF2-40B4-BE49-F238E27FC236}">
                  <a16:creationId xmlns:a16="http://schemas.microsoft.com/office/drawing/2014/main" id="{29B69884-B106-444F-AE15-D5991E1D2D08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50;p6">
              <a:extLst>
                <a:ext uri="{FF2B5EF4-FFF2-40B4-BE49-F238E27FC236}">
                  <a16:creationId xmlns:a16="http://schemas.microsoft.com/office/drawing/2014/main" id="{4D03A56E-0B0A-8745-A115-CC56267AC4EC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51;p6">
              <a:extLst>
                <a:ext uri="{FF2B5EF4-FFF2-40B4-BE49-F238E27FC236}">
                  <a16:creationId xmlns:a16="http://schemas.microsoft.com/office/drawing/2014/main" id="{98D5D7CF-FF2C-8D4E-9615-1D8A830A49AC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D82042"/>
                </a:gs>
                <a:gs pos="100000">
                  <a:srgbClr val="8E2240"/>
                </a:gs>
              </a:gsLst>
              <a:lin ang="13282711" scaled="0"/>
            </a:gradFill>
            <a:ln w="25400" cap="flat" cmpd="sng">
              <a:solidFill>
                <a:srgbClr val="85233D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56;p6">
            <a:extLst>
              <a:ext uri="{FF2B5EF4-FFF2-40B4-BE49-F238E27FC236}">
                <a16:creationId xmlns:a16="http://schemas.microsoft.com/office/drawing/2014/main" id="{E965C813-65F5-354D-965D-90722210F15D}"/>
              </a:ext>
            </a:extLst>
          </p:cNvPr>
          <p:cNvGrpSpPr/>
          <p:nvPr/>
        </p:nvGrpSpPr>
        <p:grpSpPr>
          <a:xfrm>
            <a:off x="5800026" y="4884212"/>
            <a:ext cx="1868747" cy="1868747"/>
            <a:chOff x="0" y="0"/>
            <a:chExt cx="2092190" cy="2092190"/>
          </a:xfrm>
        </p:grpSpPr>
        <p:sp>
          <p:nvSpPr>
            <p:cNvPr id="125" name="Google Shape;57;p6">
              <a:extLst>
                <a:ext uri="{FF2B5EF4-FFF2-40B4-BE49-F238E27FC236}">
                  <a16:creationId xmlns:a16="http://schemas.microsoft.com/office/drawing/2014/main" id="{585E33C5-09F8-FD4C-9B75-CCFFBD58DD2C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58;p6">
              <a:extLst>
                <a:ext uri="{FF2B5EF4-FFF2-40B4-BE49-F238E27FC236}">
                  <a16:creationId xmlns:a16="http://schemas.microsoft.com/office/drawing/2014/main" id="{3C909F2A-D166-BF41-A5F5-12A90C52C71B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59;p6">
              <a:extLst>
                <a:ext uri="{FF2B5EF4-FFF2-40B4-BE49-F238E27FC236}">
                  <a16:creationId xmlns:a16="http://schemas.microsoft.com/office/drawing/2014/main" id="{D1D46D75-8D62-A04D-89A1-2294CB2119B0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D5FF"/>
                </a:gs>
                <a:gs pos="100000">
                  <a:srgbClr val="0C64A4"/>
                </a:gs>
              </a:gsLst>
              <a:lin ang="13282711" scaled="0"/>
            </a:gradFill>
            <a:ln w="25400" cap="flat" cmpd="sng">
              <a:solidFill>
                <a:srgbClr val="0F82A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60;p6">
            <a:extLst>
              <a:ext uri="{FF2B5EF4-FFF2-40B4-BE49-F238E27FC236}">
                <a16:creationId xmlns:a16="http://schemas.microsoft.com/office/drawing/2014/main" id="{D6BF6E11-4C63-AA44-B643-E9F024EB9F18}"/>
              </a:ext>
            </a:extLst>
          </p:cNvPr>
          <p:cNvSpPr/>
          <p:nvPr/>
        </p:nvSpPr>
        <p:spPr>
          <a:xfrm>
            <a:off x="4283838" y="2274896"/>
            <a:ext cx="1046481" cy="1046481"/>
          </a:xfrm>
          <a:prstGeom prst="ellipse">
            <a:avLst/>
          </a:prstGeom>
          <a:solidFill>
            <a:srgbClr val="A7A6A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61;p6">
            <a:extLst>
              <a:ext uri="{FF2B5EF4-FFF2-40B4-BE49-F238E27FC236}">
                <a16:creationId xmlns:a16="http://schemas.microsoft.com/office/drawing/2014/main" id="{3EAEBE42-C3AE-F34D-8CF0-4393F477EAC4}"/>
              </a:ext>
            </a:extLst>
          </p:cNvPr>
          <p:cNvSpPr txBox="1"/>
          <p:nvPr/>
        </p:nvSpPr>
        <p:spPr>
          <a:xfrm>
            <a:off x="3235897" y="4162818"/>
            <a:ext cx="3227093" cy="38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29"/>
              </a:buClr>
              <a:buSzPts val="2000"/>
              <a:buFont typeface="Avenir"/>
              <a:buNone/>
            </a:pPr>
            <a:r>
              <a:rPr lang="en-US" dirty="0">
                <a:solidFill>
                  <a:srgbClr val="FF8029"/>
                </a:solidFill>
                <a:latin typeface="Avenir"/>
                <a:sym typeface="Avenir"/>
              </a:rPr>
              <a:t>MOBILE APPLICATION DEVELOPMENT LIFE CYCLE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29"/>
              </a:buClr>
              <a:buSzPts val="2000"/>
              <a:buFont typeface="Avenir"/>
              <a:buNone/>
            </a:pPr>
            <a:endParaRPr sz="1200" dirty="0"/>
          </a:p>
        </p:txBody>
      </p:sp>
      <p:sp>
        <p:nvSpPr>
          <p:cNvPr id="130" name="Google Shape;62;p6">
            <a:extLst>
              <a:ext uri="{FF2B5EF4-FFF2-40B4-BE49-F238E27FC236}">
                <a16:creationId xmlns:a16="http://schemas.microsoft.com/office/drawing/2014/main" id="{B7D3E56A-6211-E644-9188-9D100C85547E}"/>
              </a:ext>
            </a:extLst>
          </p:cNvPr>
          <p:cNvSpPr txBox="1"/>
          <p:nvPr/>
        </p:nvSpPr>
        <p:spPr>
          <a:xfrm>
            <a:off x="4056235" y="3661294"/>
            <a:ext cx="1615046" cy="49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600"/>
              <a:buFont typeface="Avenir"/>
              <a:buNone/>
            </a:pPr>
            <a:r>
              <a:rPr lang="en-US" sz="3200" b="1" i="0" u="none" strike="noStrike" cap="none" dirty="0">
                <a:solidFill>
                  <a:srgbClr val="535353"/>
                </a:solidFill>
                <a:latin typeface="Avenir"/>
                <a:ea typeface="Avenir"/>
                <a:cs typeface="Avenir"/>
                <a:sym typeface="Avenir"/>
              </a:rPr>
              <a:t>MADLC</a:t>
            </a:r>
            <a:endParaRPr sz="3200" dirty="0"/>
          </a:p>
        </p:txBody>
      </p:sp>
      <p:sp>
        <p:nvSpPr>
          <p:cNvPr id="131" name="Google Shape;63;p6">
            <a:extLst>
              <a:ext uri="{FF2B5EF4-FFF2-40B4-BE49-F238E27FC236}">
                <a16:creationId xmlns:a16="http://schemas.microsoft.com/office/drawing/2014/main" id="{89E3EA4D-7589-2D49-B689-0A314CD598F9}"/>
              </a:ext>
            </a:extLst>
          </p:cNvPr>
          <p:cNvSpPr/>
          <p:nvPr/>
        </p:nvSpPr>
        <p:spPr>
          <a:xfrm>
            <a:off x="4304877" y="2235370"/>
            <a:ext cx="1046481" cy="12649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39" y="0"/>
                </a:moveTo>
                <a:cubicBezTo>
                  <a:pt x="4139" y="0"/>
                  <a:pt x="4149" y="623"/>
                  <a:pt x="4237" y="1589"/>
                </a:cubicBezTo>
                <a:cubicBezTo>
                  <a:pt x="2431" y="832"/>
                  <a:pt x="0" y="1725"/>
                  <a:pt x="0" y="3889"/>
                </a:cubicBezTo>
                <a:cubicBezTo>
                  <a:pt x="0" y="6026"/>
                  <a:pt x="2630" y="7372"/>
                  <a:pt x="4623" y="8623"/>
                </a:cubicBezTo>
                <a:cubicBezTo>
                  <a:pt x="6617" y="9874"/>
                  <a:pt x="5496" y="11300"/>
                  <a:pt x="5496" y="11300"/>
                </a:cubicBezTo>
                <a:cubicBezTo>
                  <a:pt x="5496" y="11300"/>
                  <a:pt x="5764" y="11446"/>
                  <a:pt x="6151" y="11655"/>
                </a:cubicBezTo>
                <a:cubicBezTo>
                  <a:pt x="6151" y="11655"/>
                  <a:pt x="6687" y="11060"/>
                  <a:pt x="6687" y="10290"/>
                </a:cubicBezTo>
                <a:cubicBezTo>
                  <a:pt x="6687" y="10138"/>
                  <a:pt x="6674" y="9995"/>
                  <a:pt x="6650" y="9857"/>
                </a:cubicBezTo>
                <a:cubicBezTo>
                  <a:pt x="7364" y="10917"/>
                  <a:pt x="8282" y="11742"/>
                  <a:pt x="9461" y="12100"/>
                </a:cubicBezTo>
                <a:lnTo>
                  <a:pt x="9461" y="14760"/>
                </a:lnTo>
                <a:lnTo>
                  <a:pt x="7250" y="14760"/>
                </a:lnTo>
                <a:lnTo>
                  <a:pt x="7250" y="18727"/>
                </a:lnTo>
                <a:lnTo>
                  <a:pt x="5761" y="18727"/>
                </a:lnTo>
                <a:lnTo>
                  <a:pt x="4147" y="20386"/>
                </a:lnTo>
                <a:lnTo>
                  <a:pt x="4127" y="20386"/>
                </a:lnTo>
                <a:lnTo>
                  <a:pt x="4127" y="21600"/>
                </a:lnTo>
                <a:lnTo>
                  <a:pt x="17475" y="21600"/>
                </a:lnTo>
                <a:lnTo>
                  <a:pt x="17475" y="20386"/>
                </a:lnTo>
                <a:lnTo>
                  <a:pt x="17455" y="20386"/>
                </a:lnTo>
                <a:lnTo>
                  <a:pt x="15839" y="18727"/>
                </a:lnTo>
                <a:lnTo>
                  <a:pt x="14352" y="18727"/>
                </a:lnTo>
                <a:lnTo>
                  <a:pt x="14352" y="14760"/>
                </a:lnTo>
                <a:lnTo>
                  <a:pt x="12141" y="14760"/>
                </a:lnTo>
                <a:lnTo>
                  <a:pt x="12141" y="12100"/>
                </a:lnTo>
                <a:cubicBezTo>
                  <a:pt x="13320" y="11742"/>
                  <a:pt x="14238" y="10917"/>
                  <a:pt x="14952" y="9857"/>
                </a:cubicBezTo>
                <a:cubicBezTo>
                  <a:pt x="14928" y="9994"/>
                  <a:pt x="14916" y="10138"/>
                  <a:pt x="14916" y="10290"/>
                </a:cubicBezTo>
                <a:cubicBezTo>
                  <a:pt x="14916" y="11060"/>
                  <a:pt x="15449" y="11655"/>
                  <a:pt x="15449" y="11655"/>
                </a:cubicBezTo>
                <a:cubicBezTo>
                  <a:pt x="15836" y="11446"/>
                  <a:pt x="16107" y="11300"/>
                  <a:pt x="16107" y="11300"/>
                </a:cubicBezTo>
                <a:cubicBezTo>
                  <a:pt x="16107" y="11300"/>
                  <a:pt x="14985" y="9874"/>
                  <a:pt x="16979" y="8623"/>
                </a:cubicBezTo>
                <a:cubicBezTo>
                  <a:pt x="18972" y="7372"/>
                  <a:pt x="21600" y="6026"/>
                  <a:pt x="21600" y="3889"/>
                </a:cubicBezTo>
                <a:cubicBezTo>
                  <a:pt x="21600" y="1725"/>
                  <a:pt x="19172" y="832"/>
                  <a:pt x="17365" y="1589"/>
                </a:cubicBezTo>
                <a:cubicBezTo>
                  <a:pt x="17453" y="623"/>
                  <a:pt x="17461" y="0"/>
                  <a:pt x="17461" y="0"/>
                </a:cubicBezTo>
                <a:lnTo>
                  <a:pt x="4139" y="0"/>
                </a:lnTo>
                <a:close/>
                <a:moveTo>
                  <a:pt x="2780" y="2437"/>
                </a:moveTo>
                <a:cubicBezTo>
                  <a:pt x="3886" y="2437"/>
                  <a:pt x="4325" y="3145"/>
                  <a:pt x="4499" y="3649"/>
                </a:cubicBezTo>
                <a:cubicBezTo>
                  <a:pt x="4748" y="5174"/>
                  <a:pt x="5172" y="6946"/>
                  <a:pt x="5886" y="8488"/>
                </a:cubicBezTo>
                <a:cubicBezTo>
                  <a:pt x="5216" y="7814"/>
                  <a:pt x="4193" y="7247"/>
                  <a:pt x="3073" y="6490"/>
                </a:cubicBezTo>
                <a:cubicBezTo>
                  <a:pt x="229" y="4570"/>
                  <a:pt x="1195" y="2437"/>
                  <a:pt x="2780" y="2437"/>
                </a:cubicBezTo>
                <a:close/>
                <a:moveTo>
                  <a:pt x="18822" y="2437"/>
                </a:moveTo>
                <a:cubicBezTo>
                  <a:pt x="20407" y="2437"/>
                  <a:pt x="21373" y="4570"/>
                  <a:pt x="18529" y="6490"/>
                </a:cubicBezTo>
                <a:cubicBezTo>
                  <a:pt x="17409" y="7247"/>
                  <a:pt x="16386" y="7814"/>
                  <a:pt x="15716" y="8488"/>
                </a:cubicBezTo>
                <a:cubicBezTo>
                  <a:pt x="16430" y="6947"/>
                  <a:pt x="16852" y="5174"/>
                  <a:pt x="17101" y="3649"/>
                </a:cubicBezTo>
                <a:cubicBezTo>
                  <a:pt x="17275" y="3145"/>
                  <a:pt x="17716" y="2437"/>
                  <a:pt x="18822" y="2437"/>
                </a:cubicBezTo>
                <a:close/>
              </a:path>
            </a:pathLst>
          </a:custGeom>
          <a:solidFill>
            <a:srgbClr val="FFCE23"/>
          </a:solidFill>
          <a:ln>
            <a:noFill/>
          </a:ln>
          <a:effectLst>
            <a:outerShdw blurRad="101600" dist="77493" dir="8890792" rotWithShape="0">
              <a:srgbClr val="000000">
                <a:alpha val="4196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70;p6">
            <a:extLst>
              <a:ext uri="{FF2B5EF4-FFF2-40B4-BE49-F238E27FC236}">
                <a16:creationId xmlns:a16="http://schemas.microsoft.com/office/drawing/2014/main" id="{2051F6F4-1786-984B-8541-9B154C44A949}"/>
              </a:ext>
            </a:extLst>
          </p:cNvPr>
          <p:cNvSpPr txBox="1"/>
          <p:nvPr/>
        </p:nvSpPr>
        <p:spPr>
          <a:xfrm>
            <a:off x="6258281" y="267991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41" name="Google Shape;73;p6">
            <a:extLst>
              <a:ext uri="{FF2B5EF4-FFF2-40B4-BE49-F238E27FC236}">
                <a16:creationId xmlns:a16="http://schemas.microsoft.com/office/drawing/2014/main" id="{72AC8268-AB53-5F4C-B153-E9853DBE641C}"/>
              </a:ext>
            </a:extLst>
          </p:cNvPr>
          <p:cNvSpPr txBox="1"/>
          <p:nvPr/>
        </p:nvSpPr>
        <p:spPr>
          <a:xfrm>
            <a:off x="7463206" y="3778107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dirty="0"/>
          </a:p>
        </p:txBody>
      </p:sp>
      <p:sp>
        <p:nvSpPr>
          <p:cNvPr id="142" name="Google Shape;74;p6">
            <a:extLst>
              <a:ext uri="{FF2B5EF4-FFF2-40B4-BE49-F238E27FC236}">
                <a16:creationId xmlns:a16="http://schemas.microsoft.com/office/drawing/2014/main" id="{54802DBF-3F7E-7542-8A99-4E72195209C1}"/>
              </a:ext>
            </a:extLst>
          </p:cNvPr>
          <p:cNvSpPr txBox="1"/>
          <p:nvPr/>
        </p:nvSpPr>
        <p:spPr>
          <a:xfrm>
            <a:off x="7247606" y="4348208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43" name="Google Shape;75;p6">
            <a:extLst>
              <a:ext uri="{FF2B5EF4-FFF2-40B4-BE49-F238E27FC236}">
                <a16:creationId xmlns:a16="http://schemas.microsoft.com/office/drawing/2014/main" id="{5E9273A9-86C1-8848-9184-7AD5BC1B7162}"/>
              </a:ext>
            </a:extLst>
          </p:cNvPr>
          <p:cNvSpPr txBox="1"/>
          <p:nvPr/>
        </p:nvSpPr>
        <p:spPr>
          <a:xfrm>
            <a:off x="7235307" y="4148563"/>
            <a:ext cx="1074011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DESIGN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56" name="Google Shape;75;p6">
            <a:extLst>
              <a:ext uri="{FF2B5EF4-FFF2-40B4-BE49-F238E27FC236}">
                <a16:creationId xmlns:a16="http://schemas.microsoft.com/office/drawing/2014/main" id="{EA08D9BC-483E-A445-A76D-9A46904D0485}"/>
              </a:ext>
            </a:extLst>
          </p:cNvPr>
          <p:cNvSpPr txBox="1"/>
          <p:nvPr/>
        </p:nvSpPr>
        <p:spPr>
          <a:xfrm>
            <a:off x="6054355" y="2315156"/>
            <a:ext cx="1342843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1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IDENTIFICATION PHASE</a:t>
            </a:r>
            <a:r>
              <a:rPr lang="en-US" sz="1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sz="1100" dirty="0"/>
          </a:p>
        </p:txBody>
      </p:sp>
      <p:sp>
        <p:nvSpPr>
          <p:cNvPr id="157" name="Google Shape;73;p6">
            <a:extLst>
              <a:ext uri="{FF2B5EF4-FFF2-40B4-BE49-F238E27FC236}">
                <a16:creationId xmlns:a16="http://schemas.microsoft.com/office/drawing/2014/main" id="{F3035AB3-7956-D941-B396-03D3055CD458}"/>
              </a:ext>
            </a:extLst>
          </p:cNvPr>
          <p:cNvSpPr txBox="1"/>
          <p:nvPr/>
        </p:nvSpPr>
        <p:spPr>
          <a:xfrm>
            <a:off x="6472591" y="1922530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dirty="0"/>
          </a:p>
        </p:txBody>
      </p:sp>
      <p:sp>
        <p:nvSpPr>
          <p:cNvPr id="158" name="Google Shape;35;p6">
            <a:extLst>
              <a:ext uri="{FF2B5EF4-FFF2-40B4-BE49-F238E27FC236}">
                <a16:creationId xmlns:a16="http://schemas.microsoft.com/office/drawing/2014/main" id="{04896D33-1F54-6947-94AB-852CE568667D}"/>
              </a:ext>
            </a:extLst>
          </p:cNvPr>
          <p:cNvSpPr/>
          <p:nvPr/>
        </p:nvSpPr>
        <p:spPr>
          <a:xfrm>
            <a:off x="1892480" y="6324251"/>
            <a:ext cx="2578910" cy="410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0" y="21581"/>
                </a:lnTo>
                <a:lnTo>
                  <a:pt x="21600" y="21600"/>
                </a:lnTo>
                <a:lnTo>
                  <a:pt x="19620" y="19"/>
                </a:lnTo>
                <a:lnTo>
                  <a:pt x="1983" y="0"/>
                </a:lnTo>
                <a:close/>
              </a:path>
            </a:pathLst>
          </a:custGeom>
          <a:gradFill>
            <a:gsLst>
              <a:gs pos="0">
                <a:srgbClr val="00D5FF"/>
              </a:gs>
              <a:gs pos="100000">
                <a:srgbClr val="0C64A4"/>
              </a:gs>
            </a:gsLst>
            <a:lin ang="4842223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44;p6">
            <a:extLst>
              <a:ext uri="{FF2B5EF4-FFF2-40B4-BE49-F238E27FC236}">
                <a16:creationId xmlns:a16="http://schemas.microsoft.com/office/drawing/2014/main" id="{5B98BA1C-E06E-3C43-9A51-07820F6F4DB9}"/>
              </a:ext>
            </a:extLst>
          </p:cNvPr>
          <p:cNvGrpSpPr/>
          <p:nvPr/>
        </p:nvGrpSpPr>
        <p:grpSpPr>
          <a:xfrm>
            <a:off x="1321742" y="4940467"/>
            <a:ext cx="1868747" cy="1868747"/>
            <a:chOff x="0" y="0"/>
            <a:chExt cx="2092190" cy="2092190"/>
          </a:xfrm>
        </p:grpSpPr>
        <p:sp>
          <p:nvSpPr>
            <p:cNvPr id="160" name="Google Shape;45;p6">
              <a:extLst>
                <a:ext uri="{FF2B5EF4-FFF2-40B4-BE49-F238E27FC236}">
                  <a16:creationId xmlns:a16="http://schemas.microsoft.com/office/drawing/2014/main" id="{4BECE156-9899-534B-8FA8-7D060215F985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6;p6">
              <a:extLst>
                <a:ext uri="{FF2B5EF4-FFF2-40B4-BE49-F238E27FC236}">
                  <a16:creationId xmlns:a16="http://schemas.microsoft.com/office/drawing/2014/main" id="{95FC6AF9-5C14-894A-8C9E-76C8E516EF4D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7;p6">
              <a:extLst>
                <a:ext uri="{FF2B5EF4-FFF2-40B4-BE49-F238E27FC236}">
                  <a16:creationId xmlns:a16="http://schemas.microsoft.com/office/drawing/2014/main" id="{0FB1E85B-76B2-9A44-9D4F-45981294852D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FBAF"/>
                </a:gs>
                <a:gs pos="100000">
                  <a:srgbClr val="009787"/>
                </a:gs>
              </a:gsLst>
              <a:lin ang="13282711" scaled="0"/>
            </a:gradFill>
            <a:ln w="25400" cap="flat" cmpd="sng">
              <a:solidFill>
                <a:srgbClr val="3DA77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52;p6">
            <a:extLst>
              <a:ext uri="{FF2B5EF4-FFF2-40B4-BE49-F238E27FC236}">
                <a16:creationId xmlns:a16="http://schemas.microsoft.com/office/drawing/2014/main" id="{38DA0601-D81E-CA4B-ACF6-A8D6109A5BD8}"/>
              </a:ext>
            </a:extLst>
          </p:cNvPr>
          <p:cNvGrpSpPr/>
          <p:nvPr/>
        </p:nvGrpSpPr>
        <p:grpSpPr>
          <a:xfrm>
            <a:off x="3593599" y="4920590"/>
            <a:ext cx="1868747" cy="1868746"/>
            <a:chOff x="0" y="0"/>
            <a:chExt cx="2092190" cy="2092190"/>
          </a:xfrm>
        </p:grpSpPr>
        <p:sp>
          <p:nvSpPr>
            <p:cNvPr id="121" name="Google Shape;53;p6">
              <a:extLst>
                <a:ext uri="{FF2B5EF4-FFF2-40B4-BE49-F238E27FC236}">
                  <a16:creationId xmlns:a16="http://schemas.microsoft.com/office/drawing/2014/main" id="{600D7EEF-0EA1-CF47-BE5F-7A8A410B8502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54;p6">
              <a:extLst>
                <a:ext uri="{FF2B5EF4-FFF2-40B4-BE49-F238E27FC236}">
                  <a16:creationId xmlns:a16="http://schemas.microsoft.com/office/drawing/2014/main" id="{99F352FC-7BC5-E14C-B863-DE32BE8960B7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55;p6">
              <a:extLst>
                <a:ext uri="{FF2B5EF4-FFF2-40B4-BE49-F238E27FC236}">
                  <a16:creationId xmlns:a16="http://schemas.microsoft.com/office/drawing/2014/main" id="{1D73D0FB-62E9-CF46-9B31-40D7BB7C0620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FF3D67"/>
                </a:gs>
                <a:gs pos="100000">
                  <a:srgbClr val="BF153A"/>
                </a:gs>
              </a:gsLst>
              <a:lin ang="13282711" scaled="0"/>
            </a:gradFill>
            <a:ln w="25400" cap="flat" cmpd="sng">
              <a:solidFill>
                <a:srgbClr val="D8204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73;p6">
            <a:extLst>
              <a:ext uri="{FF2B5EF4-FFF2-40B4-BE49-F238E27FC236}">
                <a16:creationId xmlns:a16="http://schemas.microsoft.com/office/drawing/2014/main" id="{25396313-18BB-4842-B5FD-C7F9D8373C1C}"/>
              </a:ext>
            </a:extLst>
          </p:cNvPr>
          <p:cNvSpPr txBox="1"/>
          <p:nvPr/>
        </p:nvSpPr>
        <p:spPr>
          <a:xfrm>
            <a:off x="6472591" y="5391319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dirty="0"/>
          </a:p>
        </p:txBody>
      </p:sp>
      <p:sp>
        <p:nvSpPr>
          <p:cNvPr id="164" name="Google Shape;75;p6">
            <a:extLst>
              <a:ext uri="{FF2B5EF4-FFF2-40B4-BE49-F238E27FC236}">
                <a16:creationId xmlns:a16="http://schemas.microsoft.com/office/drawing/2014/main" id="{FAD62410-673A-174E-9E66-9DB5BAEEB776}"/>
              </a:ext>
            </a:extLst>
          </p:cNvPr>
          <p:cNvSpPr txBox="1"/>
          <p:nvPr/>
        </p:nvSpPr>
        <p:spPr>
          <a:xfrm>
            <a:off x="6105482" y="5761775"/>
            <a:ext cx="127092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DEVELOPMENT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5" name="Google Shape;73;p6">
            <a:extLst>
              <a:ext uri="{FF2B5EF4-FFF2-40B4-BE49-F238E27FC236}">
                <a16:creationId xmlns:a16="http://schemas.microsoft.com/office/drawing/2014/main" id="{54039B37-3DE5-BC48-9BF9-12E73912ED6B}"/>
              </a:ext>
            </a:extLst>
          </p:cNvPr>
          <p:cNvSpPr txBox="1"/>
          <p:nvPr/>
        </p:nvSpPr>
        <p:spPr>
          <a:xfrm>
            <a:off x="4275625" y="5434574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dirty="0"/>
          </a:p>
        </p:txBody>
      </p:sp>
      <p:sp>
        <p:nvSpPr>
          <p:cNvPr id="166" name="Google Shape;75;p6">
            <a:extLst>
              <a:ext uri="{FF2B5EF4-FFF2-40B4-BE49-F238E27FC236}">
                <a16:creationId xmlns:a16="http://schemas.microsoft.com/office/drawing/2014/main" id="{D6334D51-84AC-C94C-AD82-1F0CB6C892CB}"/>
              </a:ext>
            </a:extLst>
          </p:cNvPr>
          <p:cNvSpPr txBox="1"/>
          <p:nvPr/>
        </p:nvSpPr>
        <p:spPr>
          <a:xfrm>
            <a:off x="3941096" y="5805030"/>
            <a:ext cx="1180642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PROTOTYPING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7" name="Google Shape;73;p6">
            <a:extLst>
              <a:ext uri="{FF2B5EF4-FFF2-40B4-BE49-F238E27FC236}">
                <a16:creationId xmlns:a16="http://schemas.microsoft.com/office/drawing/2014/main" id="{8D617F0A-4A02-E747-9A0B-A8FDF1DEE497}"/>
              </a:ext>
            </a:extLst>
          </p:cNvPr>
          <p:cNvSpPr txBox="1"/>
          <p:nvPr/>
        </p:nvSpPr>
        <p:spPr>
          <a:xfrm>
            <a:off x="1989776" y="5441878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dirty="0"/>
          </a:p>
        </p:txBody>
      </p:sp>
      <p:sp>
        <p:nvSpPr>
          <p:cNvPr id="168" name="Google Shape;75;p6">
            <a:extLst>
              <a:ext uri="{FF2B5EF4-FFF2-40B4-BE49-F238E27FC236}">
                <a16:creationId xmlns:a16="http://schemas.microsoft.com/office/drawing/2014/main" id="{992B2494-03C7-F041-A372-48D9C6B51268}"/>
              </a:ext>
            </a:extLst>
          </p:cNvPr>
          <p:cNvSpPr txBox="1"/>
          <p:nvPr/>
        </p:nvSpPr>
        <p:spPr>
          <a:xfrm>
            <a:off x="1761877" y="5812334"/>
            <a:ext cx="1074011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TESTING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9" name="Google Shape;73;p6">
            <a:extLst>
              <a:ext uri="{FF2B5EF4-FFF2-40B4-BE49-F238E27FC236}">
                <a16:creationId xmlns:a16="http://schemas.microsoft.com/office/drawing/2014/main" id="{0B1040E3-52C4-4A4A-8AAE-8830622CDF6B}"/>
              </a:ext>
            </a:extLst>
          </p:cNvPr>
          <p:cNvSpPr txBox="1"/>
          <p:nvPr/>
        </p:nvSpPr>
        <p:spPr>
          <a:xfrm>
            <a:off x="1088499" y="3696456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dirty="0"/>
          </a:p>
        </p:txBody>
      </p:sp>
      <p:sp>
        <p:nvSpPr>
          <p:cNvPr id="170" name="Google Shape;75;p6">
            <a:extLst>
              <a:ext uri="{FF2B5EF4-FFF2-40B4-BE49-F238E27FC236}">
                <a16:creationId xmlns:a16="http://schemas.microsoft.com/office/drawing/2014/main" id="{91DBA9D5-D8D0-B24A-9192-3C4F66999AC6}"/>
              </a:ext>
            </a:extLst>
          </p:cNvPr>
          <p:cNvSpPr txBox="1"/>
          <p:nvPr/>
        </p:nvSpPr>
        <p:spPr>
          <a:xfrm>
            <a:off x="760858" y="4066912"/>
            <a:ext cx="117375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DEPLOYMENT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71" name="Google Shape;73;p6">
            <a:extLst>
              <a:ext uri="{FF2B5EF4-FFF2-40B4-BE49-F238E27FC236}">
                <a16:creationId xmlns:a16="http://schemas.microsoft.com/office/drawing/2014/main" id="{953C6854-18A1-8C48-A582-15E4A040B81F}"/>
              </a:ext>
            </a:extLst>
          </p:cNvPr>
          <p:cNvSpPr txBox="1"/>
          <p:nvPr/>
        </p:nvSpPr>
        <p:spPr>
          <a:xfrm>
            <a:off x="2498192" y="1935521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dirty="0"/>
          </a:p>
        </p:txBody>
      </p:sp>
      <p:sp>
        <p:nvSpPr>
          <p:cNvPr id="172" name="Google Shape;75;p6">
            <a:extLst>
              <a:ext uri="{FF2B5EF4-FFF2-40B4-BE49-F238E27FC236}">
                <a16:creationId xmlns:a16="http://schemas.microsoft.com/office/drawing/2014/main" id="{589A163A-E94E-4844-B4A5-ADBC9714DAB5}"/>
              </a:ext>
            </a:extLst>
          </p:cNvPr>
          <p:cNvSpPr txBox="1"/>
          <p:nvPr/>
        </p:nvSpPr>
        <p:spPr>
          <a:xfrm>
            <a:off x="2052837" y="2305977"/>
            <a:ext cx="1354528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MAINTENANCE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9174582D-02DB-C044-B034-B76688E40FBB}"/>
              </a:ext>
            </a:extLst>
          </p:cNvPr>
          <p:cNvSpPr/>
          <p:nvPr/>
        </p:nvSpPr>
        <p:spPr>
          <a:xfrm>
            <a:off x="3056440" y="5115408"/>
            <a:ext cx="605778" cy="191301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Left-right Arrow 59">
            <a:extLst>
              <a:ext uri="{FF2B5EF4-FFF2-40B4-BE49-F238E27FC236}">
                <a16:creationId xmlns:a16="http://schemas.microsoft.com/office/drawing/2014/main" id="{61F6A394-F82F-2B45-AA48-2F896C5FD203}"/>
              </a:ext>
            </a:extLst>
          </p:cNvPr>
          <p:cNvSpPr/>
          <p:nvPr/>
        </p:nvSpPr>
        <p:spPr>
          <a:xfrm>
            <a:off x="5309421" y="5115407"/>
            <a:ext cx="605778" cy="191301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0"/>
                            </p:stCondLst>
                            <p:childTnLst>
                              <p:par>
                                <p:cTn id="1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"/>
                            </p:stCondLst>
                            <p:childTnLst>
                              <p:par>
                                <p:cTn id="1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839" y="2154725"/>
            <a:ext cx="6196631" cy="548640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Andriod vs iOS: Which Platform to built your App for First?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1604" y="3051843"/>
            <a:ext cx="5252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It is risky and expensive to built an app for both iOS and android simultaneously.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Most developers choose to built an app for one platform to start and then launch the app on the other platform later once the first version is established and successful.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05" y="3171014"/>
            <a:ext cx="373191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choice comes down to 5 factors:</a:t>
            </a:r>
          </a:p>
          <a:p>
            <a:pPr marL="342900" indent="-342900">
              <a:buAutoNum type="arabicParenR"/>
            </a:pPr>
            <a:r>
              <a:rPr lang="en-US" dirty="0"/>
              <a:t>Audience.</a:t>
            </a:r>
          </a:p>
          <a:p>
            <a:pPr marL="342900" indent="-342900">
              <a:buAutoNum type="arabicParenR"/>
            </a:pPr>
            <a:r>
              <a:rPr lang="en-US" dirty="0"/>
              <a:t>Timeline.</a:t>
            </a:r>
          </a:p>
          <a:p>
            <a:pPr marL="342900" indent="-342900">
              <a:buAutoNum type="arabicParenR"/>
            </a:pPr>
            <a:r>
              <a:rPr lang="en-US" dirty="0"/>
              <a:t>Desired features.</a:t>
            </a:r>
          </a:p>
          <a:p>
            <a:pPr marL="342900" indent="-342900">
              <a:buAutoNum type="arabicParenR"/>
            </a:pPr>
            <a:r>
              <a:rPr lang="en-US" dirty="0"/>
              <a:t>Budget for maintaining your app.</a:t>
            </a:r>
          </a:p>
          <a:p>
            <a:pPr marL="342900" indent="-342900">
              <a:buAutoNum type="arabicParenR"/>
            </a:pPr>
            <a:r>
              <a:rPr lang="en-US" dirty="0"/>
              <a:t>Revenue goal.</a:t>
            </a:r>
          </a:p>
        </p:txBody>
      </p:sp>
      <p:pic>
        <p:nvPicPr>
          <p:cNvPr id="5" name="Picture 4" descr="iOS-vs-Andro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25" y="4891417"/>
            <a:ext cx="3432375" cy="193127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grpSp>
        <p:nvGrpSpPr>
          <p:cNvPr id="7" name="Google Shape;40;p6">
            <a:extLst>
              <a:ext uri="{FF2B5EF4-FFF2-40B4-BE49-F238E27FC236}">
                <a16:creationId xmlns:a16="http://schemas.microsoft.com/office/drawing/2014/main" id="{C921E9BE-31F5-2843-992B-2FDB9855E85F}"/>
              </a:ext>
            </a:extLst>
          </p:cNvPr>
          <p:cNvGrpSpPr/>
          <p:nvPr/>
        </p:nvGrpSpPr>
        <p:grpSpPr>
          <a:xfrm>
            <a:off x="56405" y="729729"/>
            <a:ext cx="1868747" cy="1868746"/>
            <a:chOff x="0" y="0"/>
            <a:chExt cx="2092190" cy="2092190"/>
          </a:xfrm>
        </p:grpSpPr>
        <p:sp>
          <p:nvSpPr>
            <p:cNvPr id="8" name="Google Shape;41;p6">
              <a:extLst>
                <a:ext uri="{FF2B5EF4-FFF2-40B4-BE49-F238E27FC236}">
                  <a16:creationId xmlns:a16="http://schemas.microsoft.com/office/drawing/2014/main" id="{6903B971-9A06-844F-9C19-306AA6C9F824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;p6">
              <a:extLst>
                <a:ext uri="{FF2B5EF4-FFF2-40B4-BE49-F238E27FC236}">
                  <a16:creationId xmlns:a16="http://schemas.microsoft.com/office/drawing/2014/main" id="{ECE97F73-0C1F-1945-BD84-B8292A86A99D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;p6">
              <a:extLst>
                <a:ext uri="{FF2B5EF4-FFF2-40B4-BE49-F238E27FC236}">
                  <a16:creationId xmlns:a16="http://schemas.microsoft.com/office/drawing/2014/main" id="{E0F68280-6E3B-CA4D-B8E2-9C1647C93840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D4FB00"/>
                </a:gs>
                <a:gs pos="100000">
                  <a:srgbClr val="1BB25A"/>
                </a:gs>
              </a:gsLst>
              <a:lin ang="13282711" scaled="0"/>
            </a:gradFill>
            <a:ln w="25400" cap="flat" cmpd="sng">
              <a:solidFill>
                <a:srgbClr val="00D14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23920" y="1988098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2" name="Google Shape;75;p6">
            <a:extLst>
              <a:ext uri="{FF2B5EF4-FFF2-40B4-BE49-F238E27FC236}">
                <a16:creationId xmlns:a16="http://schemas.microsoft.com/office/drawing/2014/main" id="{5C6A9F59-6755-FE4A-A0DC-647901D3AF0E}"/>
              </a:ext>
            </a:extLst>
          </p:cNvPr>
          <p:cNvSpPr txBox="1"/>
          <p:nvPr/>
        </p:nvSpPr>
        <p:spPr>
          <a:xfrm>
            <a:off x="319994" y="1623343"/>
            <a:ext cx="1342843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1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IDENTIFICATION PHASE</a:t>
            </a:r>
            <a:r>
              <a:rPr lang="en-US" sz="1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sz="1100" dirty="0"/>
          </a:p>
        </p:txBody>
      </p:sp>
      <p:sp>
        <p:nvSpPr>
          <p:cNvPr id="13" name="Google Shape;73;p6">
            <a:extLst>
              <a:ext uri="{FF2B5EF4-FFF2-40B4-BE49-F238E27FC236}">
                <a16:creationId xmlns:a16="http://schemas.microsoft.com/office/drawing/2014/main" id="{2E74CD00-2ED0-8C4B-9345-E4A7393E90AA}"/>
              </a:ext>
            </a:extLst>
          </p:cNvPr>
          <p:cNvSpPr txBox="1"/>
          <p:nvPr/>
        </p:nvSpPr>
        <p:spPr>
          <a:xfrm>
            <a:off x="738230" y="1230717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>
                <a:latin typeface="Times New Roman"/>
                <a:cs typeface="Times New Roman"/>
              </a:rPr>
            </a:br>
            <a:r>
              <a:rPr lang="en-US" b="1" cap="none">
                <a:latin typeface="Times New Roman"/>
                <a:cs typeface="Times New Roman"/>
              </a:rPr>
              <a:t>PROJECT METHODOLOGY</a:t>
            </a:r>
            <a:br>
              <a:rPr lang="en-US" b="1" cap="none">
                <a:latin typeface="Times New Roman"/>
                <a:cs typeface="Times New Roman"/>
              </a:rPr>
            </a:br>
            <a:br>
              <a:rPr lang="en-US" cap="none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>
                <a:latin typeface="Times New Roman"/>
                <a:cs typeface="Times New Roman"/>
              </a:rPr>
            </a:br>
            <a:r>
              <a:rPr lang="en-US" b="1" cap="none">
                <a:latin typeface="Times New Roman"/>
                <a:cs typeface="Times New Roman"/>
              </a:rPr>
              <a:t>PROJECT METHODOLOGY</a:t>
            </a:r>
            <a:br>
              <a:rPr lang="en-US" b="1" cap="none">
                <a:latin typeface="Times New Roman"/>
                <a:cs typeface="Times New Roman"/>
              </a:rPr>
            </a:br>
            <a:br>
              <a:rPr lang="en-US" cap="none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grpSp>
        <p:nvGrpSpPr>
          <p:cNvPr id="18" name="Google Shape;44;p6">
            <a:extLst>
              <a:ext uri="{FF2B5EF4-FFF2-40B4-BE49-F238E27FC236}">
                <a16:creationId xmlns:a16="http://schemas.microsoft.com/office/drawing/2014/main" id="{4F7D5799-ADDA-C049-B4C3-F2C0BB6C70BF}"/>
              </a:ext>
            </a:extLst>
          </p:cNvPr>
          <p:cNvGrpSpPr/>
          <p:nvPr/>
        </p:nvGrpSpPr>
        <p:grpSpPr>
          <a:xfrm>
            <a:off x="9271" y="731202"/>
            <a:ext cx="1868747" cy="1868747"/>
            <a:chOff x="0" y="0"/>
            <a:chExt cx="2092190" cy="2092190"/>
          </a:xfrm>
        </p:grpSpPr>
        <p:sp>
          <p:nvSpPr>
            <p:cNvPr id="19" name="Google Shape;45;p6">
              <a:extLst>
                <a:ext uri="{FF2B5EF4-FFF2-40B4-BE49-F238E27FC236}">
                  <a16:creationId xmlns:a16="http://schemas.microsoft.com/office/drawing/2014/main" id="{3ED37487-FA10-A148-AB65-55B3E63E6A26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;p6">
              <a:extLst>
                <a:ext uri="{FF2B5EF4-FFF2-40B4-BE49-F238E27FC236}">
                  <a16:creationId xmlns:a16="http://schemas.microsoft.com/office/drawing/2014/main" id="{9D753E0C-54A3-6245-8F81-3952C9D4D1C9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7;p6">
              <a:extLst>
                <a:ext uri="{FF2B5EF4-FFF2-40B4-BE49-F238E27FC236}">
                  <a16:creationId xmlns:a16="http://schemas.microsoft.com/office/drawing/2014/main" id="{D8FFDB50-0D7E-424A-B44A-698B87906F75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FBAF"/>
                </a:gs>
                <a:gs pos="100000">
                  <a:srgbClr val="009787"/>
                </a:gs>
              </a:gsLst>
              <a:lin ang="13282711" scaled="0"/>
            </a:gradFill>
            <a:ln w="25400" cap="flat" cmpd="sng">
              <a:solidFill>
                <a:srgbClr val="3DA77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73;p6">
            <a:extLst>
              <a:ext uri="{FF2B5EF4-FFF2-40B4-BE49-F238E27FC236}">
                <a16:creationId xmlns:a16="http://schemas.microsoft.com/office/drawing/2014/main" id="{F0D46A77-2A8E-8546-BAB4-9A44602FDF7F}"/>
              </a:ext>
            </a:extLst>
          </p:cNvPr>
          <p:cNvSpPr txBox="1"/>
          <p:nvPr/>
        </p:nvSpPr>
        <p:spPr>
          <a:xfrm>
            <a:off x="683127" y="1300230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24" name="Google Shape;75;p6">
            <a:extLst>
              <a:ext uri="{FF2B5EF4-FFF2-40B4-BE49-F238E27FC236}">
                <a16:creationId xmlns:a16="http://schemas.microsoft.com/office/drawing/2014/main" id="{286D1644-9AB1-7B48-A776-CE8E7D9063A6}"/>
              </a:ext>
            </a:extLst>
          </p:cNvPr>
          <p:cNvSpPr txBox="1"/>
          <p:nvPr/>
        </p:nvSpPr>
        <p:spPr>
          <a:xfrm>
            <a:off x="455228" y="1670686"/>
            <a:ext cx="1074011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DESIGN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8875A10C-CBFD-8943-AF17-DB31A7789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" y="2844440"/>
            <a:ext cx="4445000" cy="205105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578EC22D-75C4-5E4F-8FB2-0F8D4B45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91" y="1962862"/>
            <a:ext cx="3263157" cy="24473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327F6D-C1E1-AD4A-B4DC-E12CEE5D0242}"/>
              </a:ext>
            </a:extLst>
          </p:cNvPr>
          <p:cNvSpPr txBox="1"/>
          <p:nvPr/>
        </p:nvSpPr>
        <p:spPr>
          <a:xfrm>
            <a:off x="1474354" y="2466762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Wireframe design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138520-9FA1-5744-B8A8-07105FA64731}"/>
              </a:ext>
            </a:extLst>
          </p:cNvPr>
          <p:cNvSpPr txBox="1"/>
          <p:nvPr/>
        </p:nvSpPr>
        <p:spPr>
          <a:xfrm>
            <a:off x="6140145" y="153793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 design</a:t>
            </a:r>
          </a:p>
        </p:txBody>
      </p:sp>
      <p:pic>
        <p:nvPicPr>
          <p:cNvPr id="34" name="Picture 3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DF305D6-4854-BF41-9E05-0E179B48E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39" y="5024076"/>
            <a:ext cx="2024984" cy="1678265"/>
          </a:xfrm>
          <a:prstGeom prst="rect">
            <a:avLst/>
          </a:prstGeom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4EECC1-E6C5-214C-8007-052E97329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13" y="4465828"/>
            <a:ext cx="4107314" cy="23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25" name="Google Shape;56;p6">
            <a:extLst>
              <a:ext uri="{FF2B5EF4-FFF2-40B4-BE49-F238E27FC236}">
                <a16:creationId xmlns:a16="http://schemas.microsoft.com/office/drawing/2014/main" id="{53A9B4FB-4E1B-8746-8FAF-92443C4427D1}"/>
              </a:ext>
            </a:extLst>
          </p:cNvPr>
          <p:cNvGrpSpPr/>
          <p:nvPr/>
        </p:nvGrpSpPr>
        <p:grpSpPr>
          <a:xfrm>
            <a:off x="39309" y="731202"/>
            <a:ext cx="1868747" cy="1868747"/>
            <a:chOff x="0" y="0"/>
            <a:chExt cx="2092190" cy="2092190"/>
          </a:xfrm>
        </p:grpSpPr>
        <p:sp>
          <p:nvSpPr>
            <p:cNvPr id="27" name="Google Shape;57;p6">
              <a:extLst>
                <a:ext uri="{FF2B5EF4-FFF2-40B4-BE49-F238E27FC236}">
                  <a16:creationId xmlns:a16="http://schemas.microsoft.com/office/drawing/2014/main" id="{58645854-2236-F748-876D-F5483888C6FA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8;p6">
              <a:extLst>
                <a:ext uri="{FF2B5EF4-FFF2-40B4-BE49-F238E27FC236}">
                  <a16:creationId xmlns:a16="http://schemas.microsoft.com/office/drawing/2014/main" id="{8DE3F318-7F09-2249-8BFE-BDE0FC1D3DB9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;p6">
              <a:extLst>
                <a:ext uri="{FF2B5EF4-FFF2-40B4-BE49-F238E27FC236}">
                  <a16:creationId xmlns:a16="http://schemas.microsoft.com/office/drawing/2014/main" id="{29B6E98A-9A60-DC4A-9A7E-8C82A9BFF8CC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D5FF"/>
                </a:gs>
                <a:gs pos="100000">
                  <a:srgbClr val="0C64A4"/>
                </a:gs>
              </a:gsLst>
              <a:lin ang="13282711" scaled="0"/>
            </a:gradFill>
            <a:ln w="25400" cap="flat" cmpd="sng">
              <a:solidFill>
                <a:srgbClr val="0F82A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73;p6">
            <a:extLst>
              <a:ext uri="{FF2B5EF4-FFF2-40B4-BE49-F238E27FC236}">
                <a16:creationId xmlns:a16="http://schemas.microsoft.com/office/drawing/2014/main" id="{04FEE27C-1CD7-EF4F-8632-BBE4783F20B5}"/>
              </a:ext>
            </a:extLst>
          </p:cNvPr>
          <p:cNvSpPr txBox="1"/>
          <p:nvPr/>
        </p:nvSpPr>
        <p:spPr>
          <a:xfrm>
            <a:off x="711874" y="1238309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dirty="0"/>
          </a:p>
        </p:txBody>
      </p:sp>
      <p:sp>
        <p:nvSpPr>
          <p:cNvPr id="35" name="Google Shape;75;p6">
            <a:extLst>
              <a:ext uri="{FF2B5EF4-FFF2-40B4-BE49-F238E27FC236}">
                <a16:creationId xmlns:a16="http://schemas.microsoft.com/office/drawing/2014/main" id="{9063297C-1C27-534C-A568-C3E2DB757D58}"/>
              </a:ext>
            </a:extLst>
          </p:cNvPr>
          <p:cNvSpPr txBox="1"/>
          <p:nvPr/>
        </p:nvSpPr>
        <p:spPr>
          <a:xfrm>
            <a:off x="344765" y="1608765"/>
            <a:ext cx="127092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DEVELOPMENT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8823C6-A42F-CE45-BB29-26C93A1F1AA7}"/>
              </a:ext>
            </a:extLst>
          </p:cNvPr>
          <p:cNvSpPr txBox="1"/>
          <p:nvPr/>
        </p:nvSpPr>
        <p:spPr>
          <a:xfrm>
            <a:off x="3265073" y="1851485"/>
            <a:ext cx="244316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Software for native 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0A095-A18F-684A-93E0-A6CBEB6A17D2}"/>
              </a:ext>
            </a:extLst>
          </p:cNvPr>
          <p:cNvSpPr txBox="1"/>
          <p:nvPr/>
        </p:nvSpPr>
        <p:spPr>
          <a:xfrm>
            <a:off x="9271" y="2525041"/>
            <a:ext cx="440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Android Studio </a:t>
            </a:r>
            <a:r>
              <a:rPr lang="en-US" sz="1600" dirty="0"/>
              <a:t>is the official IDE for Android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 and Kotlin are the native language in 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Any hardware work.</a:t>
            </a:r>
          </a:p>
          <a:p>
            <a:pPr algn="ctr"/>
            <a:endParaRPr lang="en-US" sz="1600" dirty="0"/>
          </a:p>
        </p:txBody>
      </p:sp>
      <p:pic>
        <p:nvPicPr>
          <p:cNvPr id="18" name="Picture 17" descr="Screen Shot 2019-04-24 at 2.06.53 PM.png">
            <a:extLst>
              <a:ext uri="{FF2B5EF4-FFF2-40B4-BE49-F238E27FC236}">
                <a16:creationId xmlns:a16="http://schemas.microsoft.com/office/drawing/2014/main" id="{A9EF2EAE-43B7-8B4E-9C92-D64700431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19" y="3836242"/>
            <a:ext cx="4832952" cy="2879344"/>
          </a:xfrm>
          <a:prstGeom prst="rect">
            <a:avLst/>
          </a:prstGeom>
        </p:spPr>
      </p:pic>
      <p:pic>
        <p:nvPicPr>
          <p:cNvPr id="39" name="Picture 38" descr="Screen Shot 2019-04-24 at 2.13.56 PM.png">
            <a:extLst>
              <a:ext uri="{FF2B5EF4-FFF2-40B4-BE49-F238E27FC236}">
                <a16:creationId xmlns:a16="http://schemas.microsoft.com/office/drawing/2014/main" id="{C624146C-FC64-3F46-AE67-93D4443B7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" y="3782884"/>
            <a:ext cx="4392377" cy="29327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6CCF6F-2FBA-5F4F-B672-1CDF969DC32F}"/>
              </a:ext>
            </a:extLst>
          </p:cNvPr>
          <p:cNvSpPr/>
          <p:nvPr/>
        </p:nvSpPr>
        <p:spPr>
          <a:xfrm>
            <a:off x="4532691" y="249606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MY" sz="1600" b="1" dirty="0"/>
              <a:t>Xcode IDE</a:t>
            </a:r>
            <a:r>
              <a:rPr lang="en-MY" sz="1600" dirty="0"/>
              <a:t> is the official Apple development experience.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Swift and Objective-C are the native language in Xcode.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Only on Mac.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44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25" name="Google Shape;56;p6">
            <a:extLst>
              <a:ext uri="{FF2B5EF4-FFF2-40B4-BE49-F238E27FC236}">
                <a16:creationId xmlns:a16="http://schemas.microsoft.com/office/drawing/2014/main" id="{53A9B4FB-4E1B-8746-8FAF-92443C4427D1}"/>
              </a:ext>
            </a:extLst>
          </p:cNvPr>
          <p:cNvGrpSpPr/>
          <p:nvPr/>
        </p:nvGrpSpPr>
        <p:grpSpPr>
          <a:xfrm>
            <a:off x="39309" y="731202"/>
            <a:ext cx="1868747" cy="1868747"/>
            <a:chOff x="0" y="0"/>
            <a:chExt cx="2092190" cy="2092190"/>
          </a:xfrm>
        </p:grpSpPr>
        <p:sp>
          <p:nvSpPr>
            <p:cNvPr id="27" name="Google Shape;57;p6">
              <a:extLst>
                <a:ext uri="{FF2B5EF4-FFF2-40B4-BE49-F238E27FC236}">
                  <a16:creationId xmlns:a16="http://schemas.microsoft.com/office/drawing/2014/main" id="{58645854-2236-F748-876D-F5483888C6FA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8;p6">
              <a:extLst>
                <a:ext uri="{FF2B5EF4-FFF2-40B4-BE49-F238E27FC236}">
                  <a16:creationId xmlns:a16="http://schemas.microsoft.com/office/drawing/2014/main" id="{8DE3F318-7F09-2249-8BFE-BDE0FC1D3DB9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;p6">
              <a:extLst>
                <a:ext uri="{FF2B5EF4-FFF2-40B4-BE49-F238E27FC236}">
                  <a16:creationId xmlns:a16="http://schemas.microsoft.com/office/drawing/2014/main" id="{29B6E98A-9A60-DC4A-9A7E-8C82A9BFF8CC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D5FF"/>
                </a:gs>
                <a:gs pos="100000">
                  <a:srgbClr val="0C64A4"/>
                </a:gs>
              </a:gsLst>
              <a:lin ang="13282711" scaled="0"/>
            </a:gradFill>
            <a:ln w="25400" cap="flat" cmpd="sng">
              <a:solidFill>
                <a:srgbClr val="0F82A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73;p6">
            <a:extLst>
              <a:ext uri="{FF2B5EF4-FFF2-40B4-BE49-F238E27FC236}">
                <a16:creationId xmlns:a16="http://schemas.microsoft.com/office/drawing/2014/main" id="{04FEE27C-1CD7-EF4F-8632-BBE4783F20B5}"/>
              </a:ext>
            </a:extLst>
          </p:cNvPr>
          <p:cNvSpPr txBox="1"/>
          <p:nvPr/>
        </p:nvSpPr>
        <p:spPr>
          <a:xfrm>
            <a:off x="711874" y="1238309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dirty="0"/>
          </a:p>
        </p:txBody>
      </p:sp>
      <p:sp>
        <p:nvSpPr>
          <p:cNvPr id="35" name="Google Shape;75;p6">
            <a:extLst>
              <a:ext uri="{FF2B5EF4-FFF2-40B4-BE49-F238E27FC236}">
                <a16:creationId xmlns:a16="http://schemas.microsoft.com/office/drawing/2014/main" id="{9063297C-1C27-534C-A568-C3E2DB757D58}"/>
              </a:ext>
            </a:extLst>
          </p:cNvPr>
          <p:cNvSpPr txBox="1"/>
          <p:nvPr/>
        </p:nvSpPr>
        <p:spPr>
          <a:xfrm>
            <a:off x="344765" y="1608765"/>
            <a:ext cx="127092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DEVELOPMENT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7D41112-1CB4-9248-A0DC-5B3EA810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78" y="1826590"/>
            <a:ext cx="6460700" cy="49913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8823C6-A42F-CE45-BB29-26C93A1F1AA7}"/>
              </a:ext>
            </a:extLst>
          </p:cNvPr>
          <p:cNvSpPr txBox="1"/>
          <p:nvPr/>
        </p:nvSpPr>
        <p:spPr>
          <a:xfrm>
            <a:off x="3246925" y="1637095"/>
            <a:ext cx="26501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Framework for hybrid 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51ED70-7CBB-714F-80F2-C5A987529469}"/>
              </a:ext>
            </a:extLst>
          </p:cNvPr>
          <p:cNvSpPr txBox="1"/>
          <p:nvPr/>
        </p:nvSpPr>
        <p:spPr>
          <a:xfrm>
            <a:off x="163742" y="3675941"/>
            <a:ext cx="193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Which framework </a:t>
            </a:r>
          </a:p>
          <a:p>
            <a:r>
              <a:rPr lang="en-US" b="1" dirty="0"/>
              <a:t>did you prefer?</a:t>
            </a:r>
          </a:p>
        </p:txBody>
      </p:sp>
    </p:spTree>
    <p:extLst>
      <p:ext uri="{BB962C8B-B14F-4D97-AF65-F5344CB8AC3E}">
        <p14:creationId xmlns:p14="http://schemas.microsoft.com/office/powerpoint/2010/main" val="30236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25" name="Google Shape;56;p6">
            <a:extLst>
              <a:ext uri="{FF2B5EF4-FFF2-40B4-BE49-F238E27FC236}">
                <a16:creationId xmlns:a16="http://schemas.microsoft.com/office/drawing/2014/main" id="{53A9B4FB-4E1B-8746-8FAF-92443C4427D1}"/>
              </a:ext>
            </a:extLst>
          </p:cNvPr>
          <p:cNvGrpSpPr/>
          <p:nvPr/>
        </p:nvGrpSpPr>
        <p:grpSpPr>
          <a:xfrm>
            <a:off x="39309" y="731202"/>
            <a:ext cx="1868747" cy="1868747"/>
            <a:chOff x="0" y="0"/>
            <a:chExt cx="2092190" cy="2092190"/>
          </a:xfrm>
        </p:grpSpPr>
        <p:sp>
          <p:nvSpPr>
            <p:cNvPr id="27" name="Google Shape;57;p6">
              <a:extLst>
                <a:ext uri="{FF2B5EF4-FFF2-40B4-BE49-F238E27FC236}">
                  <a16:creationId xmlns:a16="http://schemas.microsoft.com/office/drawing/2014/main" id="{58645854-2236-F748-876D-F5483888C6FA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8;p6">
              <a:extLst>
                <a:ext uri="{FF2B5EF4-FFF2-40B4-BE49-F238E27FC236}">
                  <a16:creationId xmlns:a16="http://schemas.microsoft.com/office/drawing/2014/main" id="{8DE3F318-7F09-2249-8BFE-BDE0FC1D3DB9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;p6">
              <a:extLst>
                <a:ext uri="{FF2B5EF4-FFF2-40B4-BE49-F238E27FC236}">
                  <a16:creationId xmlns:a16="http://schemas.microsoft.com/office/drawing/2014/main" id="{29B6E98A-9A60-DC4A-9A7E-8C82A9BFF8CC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D5FF"/>
                </a:gs>
                <a:gs pos="100000">
                  <a:srgbClr val="0C64A4"/>
                </a:gs>
              </a:gsLst>
              <a:lin ang="13282711" scaled="0"/>
            </a:gradFill>
            <a:ln w="25400" cap="flat" cmpd="sng">
              <a:solidFill>
                <a:srgbClr val="0F82A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73;p6">
            <a:extLst>
              <a:ext uri="{FF2B5EF4-FFF2-40B4-BE49-F238E27FC236}">
                <a16:creationId xmlns:a16="http://schemas.microsoft.com/office/drawing/2014/main" id="{04FEE27C-1CD7-EF4F-8632-BBE4783F20B5}"/>
              </a:ext>
            </a:extLst>
          </p:cNvPr>
          <p:cNvSpPr txBox="1"/>
          <p:nvPr/>
        </p:nvSpPr>
        <p:spPr>
          <a:xfrm>
            <a:off x="711874" y="1238309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dirty="0"/>
          </a:p>
        </p:txBody>
      </p:sp>
      <p:sp>
        <p:nvSpPr>
          <p:cNvPr id="35" name="Google Shape;75;p6">
            <a:extLst>
              <a:ext uri="{FF2B5EF4-FFF2-40B4-BE49-F238E27FC236}">
                <a16:creationId xmlns:a16="http://schemas.microsoft.com/office/drawing/2014/main" id="{9063297C-1C27-534C-A568-C3E2DB757D58}"/>
              </a:ext>
            </a:extLst>
          </p:cNvPr>
          <p:cNvSpPr txBox="1"/>
          <p:nvPr/>
        </p:nvSpPr>
        <p:spPr>
          <a:xfrm>
            <a:off x="344765" y="1608765"/>
            <a:ext cx="127092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DEVELOPMENT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287CFE9-9A40-004A-BC2E-19CC2E2A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63" y="1740352"/>
            <a:ext cx="4438487" cy="403498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097DF8B-13C0-0F45-9925-3D7C5833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2" y="3490070"/>
            <a:ext cx="4223838" cy="3171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8695F-98D1-7E46-8E17-57EAC1E19A86}"/>
              </a:ext>
            </a:extLst>
          </p:cNvPr>
          <p:cNvSpPr txBox="1"/>
          <p:nvPr/>
        </p:nvSpPr>
        <p:spPr>
          <a:xfrm>
            <a:off x="711874" y="2701222"/>
            <a:ext cx="348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Need to decide want develop app </a:t>
            </a:r>
          </a:p>
          <a:p>
            <a:pPr algn="ctr"/>
            <a:r>
              <a:rPr lang="en-US" b="1" dirty="0"/>
              <a:t>using native or hybrid?</a:t>
            </a:r>
          </a:p>
        </p:txBody>
      </p:sp>
    </p:spTree>
    <p:extLst>
      <p:ext uri="{BB962C8B-B14F-4D97-AF65-F5344CB8AC3E}">
        <p14:creationId xmlns:p14="http://schemas.microsoft.com/office/powerpoint/2010/main" val="19398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20" name="Google Shape;52;p6">
            <a:extLst>
              <a:ext uri="{FF2B5EF4-FFF2-40B4-BE49-F238E27FC236}">
                <a16:creationId xmlns:a16="http://schemas.microsoft.com/office/drawing/2014/main" id="{904F8571-0074-1C4B-9874-70909B0A7482}"/>
              </a:ext>
            </a:extLst>
          </p:cNvPr>
          <p:cNvGrpSpPr/>
          <p:nvPr/>
        </p:nvGrpSpPr>
        <p:grpSpPr>
          <a:xfrm>
            <a:off x="9271" y="731202"/>
            <a:ext cx="1868747" cy="1868746"/>
            <a:chOff x="0" y="0"/>
            <a:chExt cx="2092190" cy="2092190"/>
          </a:xfrm>
        </p:grpSpPr>
        <p:sp>
          <p:nvSpPr>
            <p:cNvPr id="21" name="Google Shape;53;p6">
              <a:extLst>
                <a:ext uri="{FF2B5EF4-FFF2-40B4-BE49-F238E27FC236}">
                  <a16:creationId xmlns:a16="http://schemas.microsoft.com/office/drawing/2014/main" id="{AC3326CE-5C31-5F4D-8248-90C794BFCA44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4;p6">
              <a:extLst>
                <a:ext uri="{FF2B5EF4-FFF2-40B4-BE49-F238E27FC236}">
                  <a16:creationId xmlns:a16="http://schemas.microsoft.com/office/drawing/2014/main" id="{33A68216-3741-214C-9C4A-C1FA705D8917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5;p6">
              <a:extLst>
                <a:ext uri="{FF2B5EF4-FFF2-40B4-BE49-F238E27FC236}">
                  <a16:creationId xmlns:a16="http://schemas.microsoft.com/office/drawing/2014/main" id="{58778C29-C323-664F-8BC9-D3122E97CFFC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FF3D67"/>
                </a:gs>
                <a:gs pos="100000">
                  <a:srgbClr val="BF153A"/>
                </a:gs>
              </a:gsLst>
              <a:lin ang="13282711" scaled="0"/>
            </a:gradFill>
            <a:ln w="25400" cap="flat" cmpd="sng">
              <a:solidFill>
                <a:srgbClr val="D8204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73;p6">
            <a:extLst>
              <a:ext uri="{FF2B5EF4-FFF2-40B4-BE49-F238E27FC236}">
                <a16:creationId xmlns:a16="http://schemas.microsoft.com/office/drawing/2014/main" id="{43399517-213C-BF44-BA43-822A1FBC10C0}"/>
              </a:ext>
            </a:extLst>
          </p:cNvPr>
          <p:cNvSpPr txBox="1"/>
          <p:nvPr/>
        </p:nvSpPr>
        <p:spPr>
          <a:xfrm>
            <a:off x="691297" y="1245186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dirty="0"/>
          </a:p>
        </p:txBody>
      </p:sp>
      <p:sp>
        <p:nvSpPr>
          <p:cNvPr id="29" name="Google Shape;75;p6">
            <a:extLst>
              <a:ext uri="{FF2B5EF4-FFF2-40B4-BE49-F238E27FC236}">
                <a16:creationId xmlns:a16="http://schemas.microsoft.com/office/drawing/2014/main" id="{4D2CAF1B-BB44-2A40-AE7A-B61E82663C84}"/>
              </a:ext>
            </a:extLst>
          </p:cNvPr>
          <p:cNvSpPr txBox="1"/>
          <p:nvPr/>
        </p:nvSpPr>
        <p:spPr>
          <a:xfrm>
            <a:off x="356768" y="1615642"/>
            <a:ext cx="1180642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PROTOTYPING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137A-80F2-EE4F-BBC0-2D12549B3F4B}"/>
              </a:ext>
            </a:extLst>
          </p:cNvPr>
          <p:cNvSpPr txBox="1"/>
          <p:nvPr/>
        </p:nvSpPr>
        <p:spPr>
          <a:xfrm>
            <a:off x="4071203" y="2463480"/>
            <a:ext cx="5063526" cy="17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  <a:p>
            <a:r>
              <a:rPr lang="en-MY" dirty="0"/>
              <a:t>Functional requirements of the prototype are analysed, tested by developer</a:t>
            </a:r>
          </a:p>
          <a:p>
            <a:r>
              <a:rPr lang="en-MY" dirty="0"/>
              <a:t> and sent to the client for feedback.</a:t>
            </a:r>
          </a:p>
          <a:p>
            <a:endParaRPr lang="en-MY" dirty="0"/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859560-E660-8948-9404-E06269AED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5" y="2453256"/>
            <a:ext cx="4324362" cy="2882908"/>
          </a:xfrm>
          <a:prstGeom prst="rect">
            <a:avLst/>
          </a:prstGeom>
        </p:spPr>
      </p:pic>
      <p:pic>
        <p:nvPicPr>
          <p:cNvPr id="9" name="Picture 8" descr="A picture containing text, appliance, kitchen appliance&#10;&#10;Description automatically generated">
            <a:extLst>
              <a:ext uri="{FF2B5EF4-FFF2-40B4-BE49-F238E27FC236}">
                <a16:creationId xmlns:a16="http://schemas.microsoft.com/office/drawing/2014/main" id="{819278B2-F6DF-DE4D-9A20-8C2E01421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76" y="3607676"/>
            <a:ext cx="3250324" cy="32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13" name="Google Shape;44;p6">
            <a:extLst>
              <a:ext uri="{FF2B5EF4-FFF2-40B4-BE49-F238E27FC236}">
                <a16:creationId xmlns:a16="http://schemas.microsoft.com/office/drawing/2014/main" id="{14D1EE0D-7D05-A04E-A7BD-0A576BE8B739}"/>
              </a:ext>
            </a:extLst>
          </p:cNvPr>
          <p:cNvGrpSpPr/>
          <p:nvPr/>
        </p:nvGrpSpPr>
        <p:grpSpPr>
          <a:xfrm>
            <a:off x="9271" y="731202"/>
            <a:ext cx="1868747" cy="1868747"/>
            <a:chOff x="0" y="0"/>
            <a:chExt cx="2092190" cy="2092190"/>
          </a:xfrm>
        </p:grpSpPr>
        <p:sp>
          <p:nvSpPr>
            <p:cNvPr id="14" name="Google Shape;45;p6">
              <a:extLst>
                <a:ext uri="{FF2B5EF4-FFF2-40B4-BE49-F238E27FC236}">
                  <a16:creationId xmlns:a16="http://schemas.microsoft.com/office/drawing/2014/main" id="{42B19395-4CE3-0E40-B3D0-BDBC8814D7EB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;p6">
              <a:extLst>
                <a:ext uri="{FF2B5EF4-FFF2-40B4-BE49-F238E27FC236}">
                  <a16:creationId xmlns:a16="http://schemas.microsoft.com/office/drawing/2014/main" id="{1445CB5C-B323-054E-9011-0EB6E568F369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7;p6">
              <a:extLst>
                <a:ext uri="{FF2B5EF4-FFF2-40B4-BE49-F238E27FC236}">
                  <a16:creationId xmlns:a16="http://schemas.microsoft.com/office/drawing/2014/main" id="{1D77C94D-2F99-B543-B5EB-4371212C3631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00FBAF"/>
                </a:gs>
                <a:gs pos="100000">
                  <a:srgbClr val="009787"/>
                </a:gs>
              </a:gsLst>
              <a:lin ang="13282711" scaled="0"/>
            </a:gradFill>
            <a:ln w="25400" cap="flat" cmpd="sng">
              <a:solidFill>
                <a:srgbClr val="3DA77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73;p6">
            <a:extLst>
              <a:ext uri="{FF2B5EF4-FFF2-40B4-BE49-F238E27FC236}">
                <a16:creationId xmlns:a16="http://schemas.microsoft.com/office/drawing/2014/main" id="{F1B64BD7-A2D2-644F-8346-188C7644706C}"/>
              </a:ext>
            </a:extLst>
          </p:cNvPr>
          <p:cNvSpPr txBox="1"/>
          <p:nvPr/>
        </p:nvSpPr>
        <p:spPr>
          <a:xfrm>
            <a:off x="677305" y="1232613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dirty="0"/>
          </a:p>
        </p:txBody>
      </p:sp>
      <p:sp>
        <p:nvSpPr>
          <p:cNvPr id="22" name="Google Shape;75;p6">
            <a:extLst>
              <a:ext uri="{FF2B5EF4-FFF2-40B4-BE49-F238E27FC236}">
                <a16:creationId xmlns:a16="http://schemas.microsoft.com/office/drawing/2014/main" id="{81523BF4-3C51-DE43-9B57-E59B7A57CD40}"/>
              </a:ext>
            </a:extLst>
          </p:cNvPr>
          <p:cNvSpPr txBox="1"/>
          <p:nvPr/>
        </p:nvSpPr>
        <p:spPr>
          <a:xfrm>
            <a:off x="449406" y="1603069"/>
            <a:ext cx="1074011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TESTING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A4ED6-4E63-4341-B7F5-55CF6E5973AF}"/>
              </a:ext>
            </a:extLst>
          </p:cNvPr>
          <p:cNvSpPr txBox="1"/>
          <p:nvPr/>
        </p:nvSpPr>
        <p:spPr>
          <a:xfrm>
            <a:off x="29993" y="2539495"/>
            <a:ext cx="8471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  <a:p>
            <a:r>
              <a:rPr lang="en-MY" dirty="0"/>
              <a:t>Testing performed on an emulator followed by </a:t>
            </a:r>
          </a:p>
          <a:p>
            <a:r>
              <a:rPr lang="en-MY" dirty="0"/>
              <a:t>testing on the real device. </a:t>
            </a:r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The development, prototyping and testing phases are repeated </a:t>
            </a:r>
          </a:p>
          <a:p>
            <a:r>
              <a:rPr lang="en-MY" dirty="0"/>
              <a:t>until the final prototype is ready.</a:t>
            </a:r>
          </a:p>
        </p:txBody>
      </p:sp>
      <p:pic>
        <p:nvPicPr>
          <p:cNvPr id="4" name="Picture 3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39CB9B4A-4AE5-5949-80B8-C1DF6113F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16" y="2049517"/>
            <a:ext cx="4498295" cy="2101781"/>
          </a:xfrm>
          <a:prstGeom prst="rect">
            <a:avLst/>
          </a:prstGeom>
        </p:spPr>
      </p:pic>
      <p:grpSp>
        <p:nvGrpSpPr>
          <p:cNvPr id="70" name="Google Shape;19;p3">
            <a:extLst>
              <a:ext uri="{FF2B5EF4-FFF2-40B4-BE49-F238E27FC236}">
                <a16:creationId xmlns:a16="http://schemas.microsoft.com/office/drawing/2014/main" id="{41FA814D-D168-484A-9302-335B902CC181}"/>
              </a:ext>
            </a:extLst>
          </p:cNvPr>
          <p:cNvGrpSpPr/>
          <p:nvPr/>
        </p:nvGrpSpPr>
        <p:grpSpPr>
          <a:xfrm>
            <a:off x="6300134" y="6236383"/>
            <a:ext cx="2731160" cy="459742"/>
            <a:chOff x="0" y="0"/>
            <a:chExt cx="4801762" cy="1042591"/>
          </a:xfrm>
        </p:grpSpPr>
        <p:sp>
          <p:nvSpPr>
            <p:cNvPr id="71" name="Google Shape;20;p3">
              <a:extLst>
                <a:ext uri="{FF2B5EF4-FFF2-40B4-BE49-F238E27FC236}">
                  <a16:creationId xmlns:a16="http://schemas.microsoft.com/office/drawing/2014/main" id="{4F331755-6487-E443-AA57-67D035929FF3}"/>
                </a:ext>
              </a:extLst>
            </p:cNvPr>
            <p:cNvSpPr/>
            <p:nvPr/>
          </p:nvSpPr>
          <p:spPr>
            <a:xfrm rot="10800000" flipH="1">
              <a:off x="904357" y="23808"/>
              <a:ext cx="1170733" cy="990213"/>
            </a:xfrm>
            <a:prstGeom prst="rect">
              <a:avLst/>
            </a:prstGeom>
            <a:gradFill>
              <a:gsLst>
                <a:gs pos="0">
                  <a:srgbClr val="D0D4D9"/>
                </a:gs>
                <a:gs pos="10091">
                  <a:srgbClr val="E8EAEC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1;p3">
              <a:extLst>
                <a:ext uri="{FF2B5EF4-FFF2-40B4-BE49-F238E27FC236}">
                  <a16:creationId xmlns:a16="http://schemas.microsoft.com/office/drawing/2014/main" id="{191CA0D1-3284-C44D-A670-DE444703041B}"/>
                </a:ext>
              </a:extLst>
            </p:cNvPr>
            <p:cNvSpPr/>
            <p:nvPr/>
          </p:nvSpPr>
          <p:spPr>
            <a:xfrm rot="-2778790">
              <a:off x="1597650" y="239221"/>
              <a:ext cx="337890" cy="581834"/>
            </a:xfrm>
            <a:prstGeom prst="rect">
              <a:avLst/>
            </a:prstGeom>
            <a:solidFill>
              <a:srgbClr val="5E9A3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2;p3">
              <a:extLst>
                <a:ext uri="{FF2B5EF4-FFF2-40B4-BE49-F238E27FC236}">
                  <a16:creationId xmlns:a16="http://schemas.microsoft.com/office/drawing/2014/main" id="{9BAD6CC0-71AB-E54B-AF14-CA205D56B2AF}"/>
                </a:ext>
              </a:extLst>
            </p:cNvPr>
            <p:cNvSpPr/>
            <p:nvPr/>
          </p:nvSpPr>
          <p:spPr>
            <a:xfrm>
              <a:off x="1521667" y="32082"/>
              <a:ext cx="1009255" cy="499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19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FA4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;p3">
              <a:extLst>
                <a:ext uri="{FF2B5EF4-FFF2-40B4-BE49-F238E27FC236}">
                  <a16:creationId xmlns:a16="http://schemas.microsoft.com/office/drawing/2014/main" id="{F21A9371-A9E8-B545-9B25-07798C7F1120}"/>
                </a:ext>
              </a:extLst>
            </p:cNvPr>
            <p:cNvSpPr/>
            <p:nvPr/>
          </p:nvSpPr>
          <p:spPr>
            <a:xfrm>
              <a:off x="0" y="0"/>
              <a:ext cx="1933179" cy="10378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559"/>
                  </a:lnTo>
                  <a:lnTo>
                    <a:pt x="1032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0D4D9"/>
                </a:gs>
                <a:gs pos="13335">
                  <a:srgbClr val="E8EAEC"/>
                </a:gs>
                <a:gs pos="43791">
                  <a:srgbClr val="FFFF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25400" dist="54276" dir="2010968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4;p3">
              <a:extLst>
                <a:ext uri="{FF2B5EF4-FFF2-40B4-BE49-F238E27FC236}">
                  <a16:creationId xmlns:a16="http://schemas.microsoft.com/office/drawing/2014/main" id="{7359B350-7C7A-4748-B732-63450EC08CBE}"/>
                </a:ext>
              </a:extLst>
            </p:cNvPr>
            <p:cNvSpPr/>
            <p:nvPr/>
          </p:nvSpPr>
          <p:spPr>
            <a:xfrm>
              <a:off x="1485077" y="0"/>
              <a:ext cx="3316685" cy="10425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3" y="8"/>
                  </a:moveTo>
                  <a:lnTo>
                    <a:pt x="0" y="2150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6573" y="8"/>
                  </a:lnTo>
                  <a:close/>
                </a:path>
              </a:pathLst>
            </a:custGeom>
            <a:gradFill>
              <a:gsLst>
                <a:gs pos="0">
                  <a:srgbClr val="6EB93A"/>
                </a:gs>
                <a:gs pos="100000">
                  <a:srgbClr val="3DA600"/>
                </a:gs>
              </a:gsLst>
              <a:lin ang="2700000" scaled="0"/>
            </a:gradFill>
            <a:ln>
              <a:noFill/>
            </a:ln>
            <a:effectLst>
              <a:outerShdw blurRad="25400" dist="54276" dir="9871750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25;p3">
            <a:extLst>
              <a:ext uri="{FF2B5EF4-FFF2-40B4-BE49-F238E27FC236}">
                <a16:creationId xmlns:a16="http://schemas.microsoft.com/office/drawing/2014/main" id="{2F4EDBB6-B7FD-B643-91AA-62C475161383}"/>
              </a:ext>
            </a:extLst>
          </p:cNvPr>
          <p:cNvGrpSpPr/>
          <p:nvPr/>
        </p:nvGrpSpPr>
        <p:grpSpPr>
          <a:xfrm>
            <a:off x="86585" y="5158145"/>
            <a:ext cx="3440643" cy="639203"/>
            <a:chOff x="0" y="0"/>
            <a:chExt cx="4805518" cy="1037583"/>
          </a:xfrm>
        </p:grpSpPr>
        <p:sp>
          <p:nvSpPr>
            <p:cNvPr id="77" name="Google Shape;26;p3">
              <a:extLst>
                <a:ext uri="{FF2B5EF4-FFF2-40B4-BE49-F238E27FC236}">
                  <a16:creationId xmlns:a16="http://schemas.microsoft.com/office/drawing/2014/main" id="{0375BCA1-9775-BD4A-A9AD-BA7BEB769045}"/>
                </a:ext>
              </a:extLst>
            </p:cNvPr>
            <p:cNvSpPr/>
            <p:nvPr/>
          </p:nvSpPr>
          <p:spPr>
            <a:xfrm>
              <a:off x="3141826" y="28787"/>
              <a:ext cx="1170733" cy="990213"/>
            </a:xfrm>
            <a:prstGeom prst="rect">
              <a:avLst/>
            </a:prstGeom>
            <a:gradFill>
              <a:gsLst>
                <a:gs pos="0">
                  <a:srgbClr val="D0D4D9"/>
                </a:gs>
                <a:gs pos="10091">
                  <a:srgbClr val="E8EAEC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7;p3">
              <a:extLst>
                <a:ext uri="{FF2B5EF4-FFF2-40B4-BE49-F238E27FC236}">
                  <a16:creationId xmlns:a16="http://schemas.microsoft.com/office/drawing/2014/main" id="{F82ED30E-3A18-BC42-B2F5-225C829F15DB}"/>
                </a:ext>
              </a:extLst>
            </p:cNvPr>
            <p:cNvSpPr/>
            <p:nvPr/>
          </p:nvSpPr>
          <p:spPr>
            <a:xfrm rot="-2778790">
              <a:off x="3823457" y="227875"/>
              <a:ext cx="337891" cy="581833"/>
            </a:xfrm>
            <a:prstGeom prst="rect">
              <a:avLst/>
            </a:prstGeom>
            <a:solidFill>
              <a:srgbClr val="C1352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8;p3">
              <a:extLst>
                <a:ext uri="{FF2B5EF4-FFF2-40B4-BE49-F238E27FC236}">
                  <a16:creationId xmlns:a16="http://schemas.microsoft.com/office/drawing/2014/main" id="{A131FBA7-F673-424B-8717-8558D50DA1C5}"/>
                </a:ext>
              </a:extLst>
            </p:cNvPr>
            <p:cNvSpPr/>
            <p:nvPr/>
          </p:nvSpPr>
          <p:spPr>
            <a:xfrm>
              <a:off x="3747475" y="20735"/>
              <a:ext cx="1009254" cy="499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19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383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9;p3">
              <a:extLst>
                <a:ext uri="{FF2B5EF4-FFF2-40B4-BE49-F238E27FC236}">
                  <a16:creationId xmlns:a16="http://schemas.microsoft.com/office/drawing/2014/main" id="{E90AD4A6-412E-1942-A8B8-27E83B3F84AF}"/>
                </a:ext>
              </a:extLst>
            </p:cNvPr>
            <p:cNvSpPr/>
            <p:nvPr/>
          </p:nvSpPr>
          <p:spPr>
            <a:xfrm>
              <a:off x="0" y="0"/>
              <a:ext cx="4196545" cy="1037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05" y="21600"/>
                  </a:lnTo>
                  <a:lnTo>
                    <a:pt x="0" y="214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0D4D9"/>
                </a:gs>
                <a:gs pos="10091">
                  <a:srgbClr val="E8EAE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25400" dist="54276" dir="1407589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0;p3">
              <a:extLst>
                <a:ext uri="{FF2B5EF4-FFF2-40B4-BE49-F238E27FC236}">
                  <a16:creationId xmlns:a16="http://schemas.microsoft.com/office/drawing/2014/main" id="{048F38A8-CB25-274C-A91E-62F4471F39D4}"/>
                </a:ext>
              </a:extLst>
            </p:cNvPr>
            <p:cNvSpPr/>
            <p:nvPr/>
          </p:nvSpPr>
          <p:spPr>
            <a:xfrm rot="10800000">
              <a:off x="3706571" y="78"/>
              <a:ext cx="1098947" cy="10374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76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352F"/>
            </a:solidFill>
            <a:ln>
              <a:noFill/>
            </a:ln>
            <a:effectLst>
              <a:outerShdw blurRad="25400" dist="54276" dir="9911407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37;p3">
            <a:extLst>
              <a:ext uri="{FF2B5EF4-FFF2-40B4-BE49-F238E27FC236}">
                <a16:creationId xmlns:a16="http://schemas.microsoft.com/office/drawing/2014/main" id="{71F7C064-68C9-5F4C-A60E-EC17AEAA1848}"/>
              </a:ext>
            </a:extLst>
          </p:cNvPr>
          <p:cNvSpPr txBox="1"/>
          <p:nvPr/>
        </p:nvSpPr>
        <p:spPr>
          <a:xfrm>
            <a:off x="0" y="5148573"/>
            <a:ext cx="2619202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algn="ctr">
              <a:buClr>
                <a:srgbClr val="C13430"/>
              </a:buClr>
              <a:buSzPts val="2100"/>
            </a:pPr>
            <a:r>
              <a:rPr lang="en-MY" dirty="0"/>
              <a:t>User Acceptance Testing (UAT)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3430"/>
              </a:buClr>
              <a:buSzPts val="2100"/>
              <a:buFont typeface="Avenir"/>
              <a:buNone/>
            </a:pPr>
            <a:r>
              <a:rPr lang="en-US" b="0" i="0" u="none" strike="noStrike" cap="none" dirty="0">
                <a:solidFill>
                  <a:srgbClr val="C13430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  <a:endParaRPr dirty="0"/>
          </a:p>
        </p:txBody>
      </p:sp>
      <p:grpSp>
        <p:nvGrpSpPr>
          <p:cNvPr id="83" name="Google Shape;41;p3">
            <a:extLst>
              <a:ext uri="{FF2B5EF4-FFF2-40B4-BE49-F238E27FC236}">
                <a16:creationId xmlns:a16="http://schemas.microsoft.com/office/drawing/2014/main" id="{5CC7A9F0-156C-5D44-A949-7DE4E1D6764F}"/>
              </a:ext>
            </a:extLst>
          </p:cNvPr>
          <p:cNvGrpSpPr/>
          <p:nvPr/>
        </p:nvGrpSpPr>
        <p:grpSpPr>
          <a:xfrm rot="10800000">
            <a:off x="3621151" y="5616137"/>
            <a:ext cx="2873549" cy="465646"/>
            <a:chOff x="0" y="0"/>
            <a:chExt cx="4805518" cy="1037583"/>
          </a:xfrm>
        </p:grpSpPr>
        <p:sp>
          <p:nvSpPr>
            <p:cNvPr id="84" name="Google Shape;42;p3">
              <a:extLst>
                <a:ext uri="{FF2B5EF4-FFF2-40B4-BE49-F238E27FC236}">
                  <a16:creationId xmlns:a16="http://schemas.microsoft.com/office/drawing/2014/main" id="{1AD78FE8-58EA-C941-8CDC-6C599194308A}"/>
                </a:ext>
              </a:extLst>
            </p:cNvPr>
            <p:cNvSpPr/>
            <p:nvPr/>
          </p:nvSpPr>
          <p:spPr>
            <a:xfrm>
              <a:off x="3141826" y="28787"/>
              <a:ext cx="1170733" cy="990213"/>
            </a:xfrm>
            <a:prstGeom prst="rect">
              <a:avLst/>
            </a:prstGeom>
            <a:gradFill>
              <a:gsLst>
                <a:gs pos="0">
                  <a:srgbClr val="D0D4D9"/>
                </a:gs>
                <a:gs pos="10091">
                  <a:srgbClr val="E8EAEC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3;p3">
              <a:extLst>
                <a:ext uri="{FF2B5EF4-FFF2-40B4-BE49-F238E27FC236}">
                  <a16:creationId xmlns:a16="http://schemas.microsoft.com/office/drawing/2014/main" id="{8AC136CB-5F19-B14E-85F7-1E69E37E3B62}"/>
                </a:ext>
              </a:extLst>
            </p:cNvPr>
            <p:cNvSpPr/>
            <p:nvPr/>
          </p:nvSpPr>
          <p:spPr>
            <a:xfrm rot="-2778790">
              <a:off x="3823457" y="227875"/>
              <a:ext cx="337891" cy="581833"/>
            </a:xfrm>
            <a:prstGeom prst="rect">
              <a:avLst/>
            </a:prstGeom>
            <a:solidFill>
              <a:srgbClr val="D77A0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4;p3">
              <a:extLst>
                <a:ext uri="{FF2B5EF4-FFF2-40B4-BE49-F238E27FC236}">
                  <a16:creationId xmlns:a16="http://schemas.microsoft.com/office/drawing/2014/main" id="{F78718D0-B05E-0449-947A-4D09AA8289DE}"/>
                </a:ext>
              </a:extLst>
            </p:cNvPr>
            <p:cNvSpPr/>
            <p:nvPr/>
          </p:nvSpPr>
          <p:spPr>
            <a:xfrm>
              <a:off x="3747475" y="20735"/>
              <a:ext cx="1009254" cy="499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19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E0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5;p3">
              <a:extLst>
                <a:ext uri="{FF2B5EF4-FFF2-40B4-BE49-F238E27FC236}">
                  <a16:creationId xmlns:a16="http://schemas.microsoft.com/office/drawing/2014/main" id="{6ACE7099-57AB-D747-A29B-906E392567D6}"/>
                </a:ext>
              </a:extLst>
            </p:cNvPr>
            <p:cNvSpPr/>
            <p:nvPr/>
          </p:nvSpPr>
          <p:spPr>
            <a:xfrm>
              <a:off x="0" y="0"/>
              <a:ext cx="4196545" cy="1037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05" y="21600"/>
                  </a:lnTo>
                  <a:lnTo>
                    <a:pt x="0" y="214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0D4D9"/>
                </a:gs>
                <a:gs pos="10091">
                  <a:srgbClr val="E8EAE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25400" dist="54276" dir="11261763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6;p3">
              <a:extLst>
                <a:ext uri="{FF2B5EF4-FFF2-40B4-BE49-F238E27FC236}">
                  <a16:creationId xmlns:a16="http://schemas.microsoft.com/office/drawing/2014/main" id="{C68B1B15-5B3F-4D49-9BBF-0C748BCB507A}"/>
                </a:ext>
              </a:extLst>
            </p:cNvPr>
            <p:cNvSpPr/>
            <p:nvPr/>
          </p:nvSpPr>
          <p:spPr>
            <a:xfrm rot="10800000">
              <a:off x="3706571" y="78"/>
              <a:ext cx="1098947" cy="10374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76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ffectLst>
              <a:outerShdw blurRad="25400" dist="54276" dir="1013864" rotWithShape="0">
                <a:srgbClr val="000000">
                  <a:alpha val="25098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49;p3">
            <a:extLst>
              <a:ext uri="{FF2B5EF4-FFF2-40B4-BE49-F238E27FC236}">
                <a16:creationId xmlns:a16="http://schemas.microsoft.com/office/drawing/2014/main" id="{EAF9D866-0C78-044E-8799-5C7DCCA52E0F}"/>
              </a:ext>
            </a:extLst>
          </p:cNvPr>
          <p:cNvSpPr txBox="1"/>
          <p:nvPr/>
        </p:nvSpPr>
        <p:spPr>
          <a:xfrm>
            <a:off x="4336427" y="5645238"/>
            <a:ext cx="22122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algn="ctr">
              <a:buClr>
                <a:srgbClr val="FF4C00"/>
              </a:buClr>
              <a:buSzPts val="2100"/>
            </a:pPr>
            <a:r>
              <a:rPr lang="en-MY" dirty="0"/>
              <a:t>Functionality test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C00"/>
              </a:buClr>
              <a:buSzPts val="2100"/>
              <a:buFont typeface="Avenir"/>
              <a:buNone/>
            </a:pPr>
            <a:r>
              <a:rPr lang="en-US" b="0" i="0" u="none" strike="noStrike" cap="none" dirty="0">
                <a:solidFill>
                  <a:srgbClr val="FF4C0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dirty="0"/>
          </a:p>
        </p:txBody>
      </p:sp>
      <p:sp>
        <p:nvSpPr>
          <p:cNvPr id="90" name="Google Shape;55;p3">
            <a:extLst>
              <a:ext uri="{FF2B5EF4-FFF2-40B4-BE49-F238E27FC236}">
                <a16:creationId xmlns:a16="http://schemas.microsoft.com/office/drawing/2014/main" id="{33C4920B-787F-4C46-9B4B-DB94234D0DDB}"/>
              </a:ext>
            </a:extLst>
          </p:cNvPr>
          <p:cNvSpPr txBox="1"/>
          <p:nvPr/>
        </p:nvSpPr>
        <p:spPr>
          <a:xfrm>
            <a:off x="7671643" y="6276987"/>
            <a:ext cx="218968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MY" dirty="0"/>
              <a:t>Usability test</a:t>
            </a:r>
          </a:p>
        </p:txBody>
      </p:sp>
    </p:spTree>
    <p:extLst>
      <p:ext uri="{BB962C8B-B14F-4D97-AF65-F5344CB8AC3E}">
        <p14:creationId xmlns:p14="http://schemas.microsoft.com/office/powerpoint/2010/main" val="2142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7" name="Google Shape;48;p6">
            <a:extLst>
              <a:ext uri="{FF2B5EF4-FFF2-40B4-BE49-F238E27FC236}">
                <a16:creationId xmlns:a16="http://schemas.microsoft.com/office/drawing/2014/main" id="{7C09B7A7-2B56-B74A-AE32-1F93DB4E4FCD}"/>
              </a:ext>
            </a:extLst>
          </p:cNvPr>
          <p:cNvGrpSpPr/>
          <p:nvPr/>
        </p:nvGrpSpPr>
        <p:grpSpPr>
          <a:xfrm>
            <a:off x="0" y="731202"/>
            <a:ext cx="1868747" cy="1868747"/>
            <a:chOff x="0" y="0"/>
            <a:chExt cx="2092190" cy="2092190"/>
          </a:xfrm>
        </p:grpSpPr>
        <p:sp>
          <p:nvSpPr>
            <p:cNvPr id="8" name="Google Shape;49;p6">
              <a:extLst>
                <a:ext uri="{FF2B5EF4-FFF2-40B4-BE49-F238E27FC236}">
                  <a16:creationId xmlns:a16="http://schemas.microsoft.com/office/drawing/2014/main" id="{1355062B-F22A-234C-9EE5-28C80C9D474D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0;p6">
              <a:extLst>
                <a:ext uri="{FF2B5EF4-FFF2-40B4-BE49-F238E27FC236}">
                  <a16:creationId xmlns:a16="http://schemas.microsoft.com/office/drawing/2014/main" id="{BFB59E92-F888-5A4C-A399-845582F21B04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;p6">
              <a:extLst>
                <a:ext uri="{FF2B5EF4-FFF2-40B4-BE49-F238E27FC236}">
                  <a16:creationId xmlns:a16="http://schemas.microsoft.com/office/drawing/2014/main" id="{1BED6A95-94BF-A444-A819-8C70F1CAD522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D82042"/>
                </a:gs>
                <a:gs pos="100000">
                  <a:srgbClr val="8E2240"/>
                </a:gs>
              </a:gsLst>
              <a:lin ang="13282711" scaled="0"/>
            </a:gradFill>
            <a:ln w="25400" cap="flat" cmpd="sng">
              <a:solidFill>
                <a:srgbClr val="85233D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73;p6">
            <a:extLst>
              <a:ext uri="{FF2B5EF4-FFF2-40B4-BE49-F238E27FC236}">
                <a16:creationId xmlns:a16="http://schemas.microsoft.com/office/drawing/2014/main" id="{69DEB287-4228-B844-97BD-F99BF88BD1A9}"/>
              </a:ext>
            </a:extLst>
          </p:cNvPr>
          <p:cNvSpPr txBox="1"/>
          <p:nvPr/>
        </p:nvSpPr>
        <p:spPr>
          <a:xfrm>
            <a:off x="693890" y="1255998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dirty="0"/>
          </a:p>
        </p:txBody>
      </p:sp>
      <p:sp>
        <p:nvSpPr>
          <p:cNvPr id="13" name="Google Shape;75;p6">
            <a:extLst>
              <a:ext uri="{FF2B5EF4-FFF2-40B4-BE49-F238E27FC236}">
                <a16:creationId xmlns:a16="http://schemas.microsoft.com/office/drawing/2014/main" id="{7C15659B-57E5-954F-A270-77BA2CE6C055}"/>
              </a:ext>
            </a:extLst>
          </p:cNvPr>
          <p:cNvSpPr txBox="1"/>
          <p:nvPr/>
        </p:nvSpPr>
        <p:spPr>
          <a:xfrm>
            <a:off x="366249" y="1626454"/>
            <a:ext cx="1173754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DEPLOYMENT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EEED2-004C-0548-B7A2-50C7EBCE678F}"/>
              </a:ext>
            </a:extLst>
          </p:cNvPr>
          <p:cNvSpPr txBox="1"/>
          <p:nvPr/>
        </p:nvSpPr>
        <p:spPr>
          <a:xfrm>
            <a:off x="3948436" y="1959449"/>
            <a:ext cx="66396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5AFDE-77B4-7F45-820B-C3064F4719C6}"/>
              </a:ext>
            </a:extLst>
          </p:cNvPr>
          <p:cNvSpPr txBox="1"/>
          <p:nvPr/>
        </p:nvSpPr>
        <p:spPr>
          <a:xfrm>
            <a:off x="3450832" y="3817065"/>
            <a:ext cx="1659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Approval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363E3E-519F-9E4A-8151-4D3477DA8D15}"/>
              </a:ext>
            </a:extLst>
          </p:cNvPr>
          <p:cNvSpPr txBox="1"/>
          <p:nvPr/>
        </p:nvSpPr>
        <p:spPr>
          <a:xfrm>
            <a:off x="1332712" y="4217175"/>
            <a:ext cx="7091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It usually takes a </a:t>
            </a:r>
            <a:r>
              <a:rPr lang="en-US" sz="1600" b="1" dirty="0"/>
              <a:t>few hours </a:t>
            </a:r>
            <a:r>
              <a:rPr lang="en-US" sz="1600" dirty="0"/>
              <a:t>for Google to approve and publish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 the app Store, there’s a committee of a real people who check your app follows all the guidelines. This process up to </a:t>
            </a:r>
            <a:r>
              <a:rPr lang="en-US" sz="1600" b="1" dirty="0"/>
              <a:t>a week </a:t>
            </a:r>
            <a:r>
              <a:rPr lang="en-US" sz="1600" dirty="0"/>
              <a:t>but now is about </a:t>
            </a:r>
            <a:r>
              <a:rPr lang="en-US" sz="1600" b="1" dirty="0"/>
              <a:t>a day</a:t>
            </a:r>
            <a:r>
              <a:rPr lang="en-US" sz="16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0117B-F456-D54C-B3DF-CFB54D0B99EE}"/>
              </a:ext>
            </a:extLst>
          </p:cNvPr>
          <p:cNvSpPr txBox="1"/>
          <p:nvPr/>
        </p:nvSpPr>
        <p:spPr>
          <a:xfrm>
            <a:off x="1332712" y="2431671"/>
            <a:ext cx="7091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For iOS developer program </a:t>
            </a:r>
            <a:r>
              <a:rPr lang="en-US" sz="1600" b="1" dirty="0"/>
              <a:t>(App Store), </a:t>
            </a:r>
            <a:r>
              <a:rPr lang="en-US" sz="1600" dirty="0"/>
              <a:t>you will need to pay </a:t>
            </a:r>
            <a:r>
              <a:rPr lang="en-US" sz="1600" b="1" dirty="0"/>
              <a:t>$99 (RM400) per year </a:t>
            </a:r>
            <a:r>
              <a:rPr lang="en-US" sz="1600" dirty="0"/>
              <a:t>as an individual developer </a:t>
            </a:r>
            <a:r>
              <a:rPr lang="en-US" sz="1600" b="1" dirty="0"/>
              <a:t>or $299 (RM1,200) as a company</a:t>
            </a:r>
            <a:r>
              <a:rPr lang="en-US" sz="16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Andriod charges </a:t>
            </a:r>
            <a:r>
              <a:rPr lang="en-US" sz="1600" b="1" dirty="0"/>
              <a:t>$25 (RM100) only once (Play Store)</a:t>
            </a:r>
            <a:r>
              <a:rPr lang="en-US" sz="1600" dirty="0"/>
              <a:t>, without any limitations as to the number of published apps.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8E87243-F07B-4745-A8BC-7A280AE87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73" y="4999498"/>
            <a:ext cx="1657925" cy="173946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438C458-D6ED-5746-AB67-7268D11FC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87" y="5227533"/>
            <a:ext cx="1107996" cy="11079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455331-741B-9540-A26F-965104872A38}"/>
              </a:ext>
            </a:extLst>
          </p:cNvPr>
          <p:cNvSpPr txBox="1"/>
          <p:nvPr/>
        </p:nvSpPr>
        <p:spPr>
          <a:xfrm>
            <a:off x="4924945" y="6248402"/>
            <a:ext cx="112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Store</a:t>
            </a:r>
          </a:p>
        </p:txBody>
      </p:sp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333782-8C74-3E45-A08E-1B65144D4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59" y="5227533"/>
            <a:ext cx="2216253" cy="14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2EDAC-41DC-FA4B-869C-77B76FF9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11" name="Google Shape;70;p6">
            <a:extLst>
              <a:ext uri="{FF2B5EF4-FFF2-40B4-BE49-F238E27FC236}">
                <a16:creationId xmlns:a16="http://schemas.microsoft.com/office/drawing/2014/main" id="{029A3B58-A17F-6F47-B9EB-2FF3B9E5ABD5}"/>
              </a:ext>
            </a:extLst>
          </p:cNvPr>
          <p:cNvSpPr txBox="1"/>
          <p:nvPr/>
        </p:nvSpPr>
        <p:spPr>
          <a:xfrm>
            <a:off x="556065" y="1902702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723DB1-48F4-F244-8BD4-73440CD885F7}"/>
              </a:ext>
            </a:extLst>
          </p:cNvPr>
          <p:cNvSpPr txBox="1">
            <a:spLocks/>
          </p:cNvSpPr>
          <p:nvPr/>
        </p:nvSpPr>
        <p:spPr>
          <a:xfrm>
            <a:off x="811530" y="731202"/>
            <a:ext cx="7520940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cap="none" dirty="0">
                <a:latin typeface="Times New Roman"/>
                <a:cs typeface="Times New Roman"/>
              </a:rPr>
            </a:br>
            <a:r>
              <a:rPr lang="en-US" b="1" cap="none" dirty="0">
                <a:latin typeface="Times New Roman"/>
                <a:cs typeface="Times New Roman"/>
              </a:rPr>
              <a:t>PROJECT METHODOLOGY</a:t>
            </a:r>
            <a:br>
              <a:rPr lang="en-US" b="1" cap="none" dirty="0">
                <a:latin typeface="Times New Roman"/>
                <a:cs typeface="Times New Roman"/>
              </a:rPr>
            </a:br>
            <a:br>
              <a:rPr lang="en-US" cap="none" dirty="0">
                <a:latin typeface="Times New Roman"/>
                <a:cs typeface="Times New Roman"/>
              </a:rPr>
            </a:br>
            <a:endParaRPr lang="en-US" cap="none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4E18F-421D-D746-92D6-C1913884DD0B}"/>
              </a:ext>
            </a:extLst>
          </p:cNvPr>
          <p:cNvSpPr txBox="1"/>
          <p:nvPr/>
        </p:nvSpPr>
        <p:spPr>
          <a:xfrm>
            <a:off x="3235806" y="1249258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DEVELOP AN APP</a:t>
            </a:r>
            <a:endParaRPr lang="en-US" dirty="0"/>
          </a:p>
        </p:txBody>
      </p:sp>
      <p:sp>
        <p:nvSpPr>
          <p:cNvPr id="23" name="Google Shape;74;p6">
            <a:extLst>
              <a:ext uri="{FF2B5EF4-FFF2-40B4-BE49-F238E27FC236}">
                <a16:creationId xmlns:a16="http://schemas.microsoft.com/office/drawing/2014/main" id="{7A45208D-4D70-874B-A068-9A4BB01E630B}"/>
              </a:ext>
            </a:extLst>
          </p:cNvPr>
          <p:cNvSpPr txBox="1"/>
          <p:nvPr/>
        </p:nvSpPr>
        <p:spPr>
          <a:xfrm>
            <a:off x="467527" y="1870331"/>
            <a:ext cx="1006827" cy="4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venir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grpSp>
        <p:nvGrpSpPr>
          <p:cNvPr id="7" name="Google Shape;36;p6">
            <a:extLst>
              <a:ext uri="{FF2B5EF4-FFF2-40B4-BE49-F238E27FC236}">
                <a16:creationId xmlns:a16="http://schemas.microsoft.com/office/drawing/2014/main" id="{96E89686-FD2C-4346-BD14-3F0F1F6361B2}"/>
              </a:ext>
            </a:extLst>
          </p:cNvPr>
          <p:cNvGrpSpPr/>
          <p:nvPr/>
        </p:nvGrpSpPr>
        <p:grpSpPr>
          <a:xfrm>
            <a:off x="9271" y="731202"/>
            <a:ext cx="1868747" cy="1868747"/>
            <a:chOff x="0" y="0"/>
            <a:chExt cx="2092190" cy="2092190"/>
          </a:xfrm>
        </p:grpSpPr>
        <p:sp>
          <p:nvSpPr>
            <p:cNvPr id="8" name="Google Shape;37;p6">
              <a:extLst>
                <a:ext uri="{FF2B5EF4-FFF2-40B4-BE49-F238E27FC236}">
                  <a16:creationId xmlns:a16="http://schemas.microsoft.com/office/drawing/2014/main" id="{0EB5DED7-B2F9-F244-8444-5CF7308364F5}"/>
                </a:ext>
              </a:extLst>
            </p:cNvPr>
            <p:cNvSpPr/>
            <p:nvPr/>
          </p:nvSpPr>
          <p:spPr>
            <a:xfrm>
              <a:off x="0" y="0"/>
              <a:ext cx="2092190" cy="2092190"/>
            </a:xfrm>
            <a:prstGeom prst="ellipse">
              <a:avLst/>
            </a:prstGeom>
            <a:solidFill>
              <a:srgbClr val="FFFFFF">
                <a:alpha val="4941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8;p6">
              <a:extLst>
                <a:ext uri="{FF2B5EF4-FFF2-40B4-BE49-F238E27FC236}">
                  <a16:creationId xmlns:a16="http://schemas.microsoft.com/office/drawing/2014/main" id="{A5FF6CB4-8EFD-764A-97DF-5618B85B2C1D}"/>
                </a:ext>
              </a:extLst>
            </p:cNvPr>
            <p:cNvSpPr/>
            <p:nvPr/>
          </p:nvSpPr>
          <p:spPr>
            <a:xfrm>
              <a:off x="139311" y="139311"/>
              <a:ext cx="1813568" cy="1813568"/>
            </a:xfrm>
            <a:prstGeom prst="ellipse">
              <a:avLst/>
            </a:prstGeom>
            <a:gradFill>
              <a:gsLst>
                <a:gs pos="0">
                  <a:srgbClr val="FEFCFF"/>
                </a:gs>
                <a:gs pos="100000">
                  <a:srgbClr val="E3E9EB"/>
                </a:gs>
              </a:gsLst>
              <a:lin ang="2106515" scaled="0"/>
            </a:gradFill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9;p6">
              <a:extLst>
                <a:ext uri="{FF2B5EF4-FFF2-40B4-BE49-F238E27FC236}">
                  <a16:creationId xmlns:a16="http://schemas.microsoft.com/office/drawing/2014/main" id="{0A3B3B19-BADF-BC4E-9D96-8217EBDE6F64}"/>
                </a:ext>
              </a:extLst>
            </p:cNvPr>
            <p:cNvSpPr/>
            <p:nvPr/>
          </p:nvSpPr>
          <p:spPr>
            <a:xfrm>
              <a:off x="389046" y="389046"/>
              <a:ext cx="1314098" cy="1314098"/>
            </a:xfrm>
            <a:prstGeom prst="ellipse">
              <a:avLst/>
            </a:prstGeom>
            <a:gradFill>
              <a:gsLst>
                <a:gs pos="0">
                  <a:srgbClr val="FFBB00"/>
                </a:gs>
                <a:gs pos="100000">
                  <a:srgbClr val="FF680C"/>
                </a:gs>
              </a:gsLst>
              <a:lin ang="13282711" scaled="0"/>
            </a:gradFill>
            <a:ln w="25400" cap="flat" cmpd="sng">
              <a:solidFill>
                <a:srgbClr val="FF97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39700" dist="139091" dir="2846796" rotWithShape="0">
                <a:srgbClr val="000000">
                  <a:alpha val="35294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73;p6">
            <a:extLst>
              <a:ext uri="{FF2B5EF4-FFF2-40B4-BE49-F238E27FC236}">
                <a16:creationId xmlns:a16="http://schemas.microsoft.com/office/drawing/2014/main" id="{C1A9DF8F-5EA8-FE46-BFFD-7D8715AD66F2}"/>
              </a:ext>
            </a:extLst>
          </p:cNvPr>
          <p:cNvSpPr txBox="1"/>
          <p:nvPr/>
        </p:nvSpPr>
        <p:spPr>
          <a:xfrm>
            <a:off x="704376" y="1227619"/>
            <a:ext cx="521034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mpact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dirty="0"/>
          </a:p>
        </p:txBody>
      </p:sp>
      <p:sp>
        <p:nvSpPr>
          <p:cNvPr id="13" name="Google Shape;75;p6">
            <a:extLst>
              <a:ext uri="{FF2B5EF4-FFF2-40B4-BE49-F238E27FC236}">
                <a16:creationId xmlns:a16="http://schemas.microsoft.com/office/drawing/2014/main" id="{4FD3D5C7-20C8-2245-A311-A1001E20D945}"/>
              </a:ext>
            </a:extLst>
          </p:cNvPr>
          <p:cNvSpPr txBox="1"/>
          <p:nvPr/>
        </p:nvSpPr>
        <p:spPr>
          <a:xfrm>
            <a:off x="259021" y="1598075"/>
            <a:ext cx="1354528" cy="2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MAINTENANCE PHASE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13ABB-A183-EC45-A351-CD068E675A8C}"/>
              </a:ext>
            </a:extLst>
          </p:cNvPr>
          <p:cNvSpPr txBox="1"/>
          <p:nvPr/>
        </p:nvSpPr>
        <p:spPr>
          <a:xfrm>
            <a:off x="1932269" y="1691232"/>
            <a:ext cx="7221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Ensuring your app remains compatible with the platform and avoiding bugs and crashes for users running older operating systems.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Andriod users are slower to adopt new operating systems – Over 50% of android users were running an operating system more than 2 years old.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C0487-9C04-6344-A4BA-E664D98C9F6B}"/>
              </a:ext>
            </a:extLst>
          </p:cNvPr>
          <p:cNvSpPr txBox="1"/>
          <p:nvPr/>
        </p:nvSpPr>
        <p:spPr>
          <a:xfrm>
            <a:off x="467527" y="5540700"/>
            <a:ext cx="297606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Andriod and iOS latest mobile OS version market share (early 2018) </a:t>
            </a:r>
          </a:p>
        </p:txBody>
      </p:sp>
      <p:pic>
        <p:nvPicPr>
          <p:cNvPr id="18" name="Picture 17" descr="Screen Shot 2019-04-24 at 1.20.36 PM.png">
            <a:extLst>
              <a:ext uri="{FF2B5EF4-FFF2-40B4-BE49-F238E27FC236}">
                <a16:creationId xmlns:a16="http://schemas.microsoft.com/office/drawing/2014/main" id="{F7A88E4E-5511-8441-8E55-D405D9BC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08" y="3067609"/>
            <a:ext cx="4883525" cy="3635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3D266-E578-6B4A-A991-A0AFB97B4F66}"/>
              </a:ext>
            </a:extLst>
          </p:cNvPr>
          <p:cNvSpPr txBox="1"/>
          <p:nvPr/>
        </p:nvSpPr>
        <p:spPr>
          <a:xfrm>
            <a:off x="5416942" y="6342204"/>
            <a:ext cx="147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Current is iOS 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EC18C3-7D09-5A4C-A481-36CB2607B396}"/>
              </a:ext>
            </a:extLst>
          </p:cNvPr>
          <p:cNvSpPr txBox="1"/>
          <p:nvPr/>
        </p:nvSpPr>
        <p:spPr>
          <a:xfrm>
            <a:off x="3716482" y="5300965"/>
            <a:ext cx="1793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Current is android 11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8B6D177-A6C8-394B-B48E-B2F83E62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4" y="3240913"/>
            <a:ext cx="3526821" cy="17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785511"/>
            <a:ext cx="7520940" cy="548640"/>
          </a:xfr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8508A946-F79A-6B40-BD1A-82FA6A622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57FF8-FAC1-1D42-9745-72C7BDC5449D}"/>
              </a:ext>
            </a:extLst>
          </p:cNvPr>
          <p:cNvSpPr txBox="1"/>
          <p:nvPr/>
        </p:nvSpPr>
        <p:spPr>
          <a:xfrm>
            <a:off x="1617569" y="2166828"/>
            <a:ext cx="5908862" cy="166199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/>
              <a:t>Introduction</a:t>
            </a:r>
          </a:p>
          <a:p>
            <a:pPr algn="ctr"/>
            <a:r>
              <a:rPr lang="en-US" sz="2800" u="sng" dirty="0"/>
              <a:t>How to develop a mobile app?</a:t>
            </a:r>
          </a:p>
          <a:p>
            <a:pPr algn="ctr"/>
            <a:r>
              <a:rPr lang="en-US" sz="2800" u="sng" dirty="0"/>
              <a:t>How to gain profit from a mobile app?</a:t>
            </a:r>
          </a:p>
          <a:p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D8C790-1204-7647-941D-ECFE79BA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32" y="5120638"/>
            <a:ext cx="2044701" cy="163576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80A9CE-ECA5-1048-AAE1-24A60D57F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0" y="5183857"/>
            <a:ext cx="2645221" cy="15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0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4486-48F9-144E-813F-99E77891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" y="2541400"/>
            <a:ext cx="7520940" cy="548640"/>
          </a:xfrm>
        </p:spPr>
        <p:txBody>
          <a:bodyPr/>
          <a:lstStyle/>
          <a:p>
            <a:pPr algn="ctr"/>
            <a:r>
              <a:rPr lang="en-US" sz="4800" dirty="0"/>
              <a:t>HOW TO GAIN PROFIT FROM A MOBILE APP?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93A0D16-70FD-4B4A-96B2-C72D9F07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3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Business model for an app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787D34DD-2549-494B-9FD3-0D89AFA6C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939600"/>
              </p:ext>
            </p:extLst>
          </p:nvPr>
        </p:nvGraphicFramePr>
        <p:xfrm>
          <a:off x="399214" y="1056023"/>
          <a:ext cx="8142620" cy="357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13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4103" y="1400294"/>
            <a:ext cx="149271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Freemium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59" y="1987410"/>
            <a:ext cx="815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Limited version of your app to user and encourage them to buy full version.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“Free” app more accessible and customer more willing to download without thinking it over.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Dropbox</a:t>
            </a:r>
            <a:r>
              <a:rPr lang="en-US" dirty="0"/>
              <a:t> app offers user 2GB of storage for free and allows them to buy more storage space if needed.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Temple run and Fruit Ninja have used </a:t>
            </a:r>
            <a:r>
              <a:rPr lang="en-US" dirty="0" err="1"/>
              <a:t>freemium</a:t>
            </a:r>
            <a:r>
              <a:rPr lang="en-US" dirty="0"/>
              <a:t> model and encourage the users to upgrade their apps to avoid advertisements.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Don</a:t>
            </a:r>
            <a:r>
              <a:rPr lang="uk-UA" dirty="0"/>
              <a:t>’</a:t>
            </a:r>
            <a:r>
              <a:rPr lang="en-US" dirty="0"/>
              <a:t>t require thousands of install in order to generate revenue.</a:t>
            </a:r>
          </a:p>
        </p:txBody>
      </p:sp>
      <p:pic>
        <p:nvPicPr>
          <p:cNvPr id="3" name="Picture 2" descr="iphone5comp-whit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51" y="4689708"/>
            <a:ext cx="4118030" cy="20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pic>
        <p:nvPicPr>
          <p:cNvPr id="3" name="Picture 2" descr="Screen Shot 2019-04-17 at 4.4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814"/>
            <a:ext cx="9144000" cy="3780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87" y="1277874"/>
            <a:ext cx="150887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Freemium</a:t>
            </a:r>
          </a:p>
        </p:txBody>
      </p:sp>
    </p:spTree>
    <p:extLst>
      <p:ext uri="{BB962C8B-B14F-4D97-AF65-F5344CB8AC3E}">
        <p14:creationId xmlns:p14="http://schemas.microsoft.com/office/powerpoint/2010/main" val="2331069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5912" y="1114028"/>
            <a:ext cx="201802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2. In-App Purchase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2161" y="1584235"/>
            <a:ext cx="73517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Popular monetization model especially for mobile games.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Success game like </a:t>
            </a:r>
            <a:r>
              <a:rPr lang="en-US" dirty="0" err="1"/>
              <a:t>FarmVille</a:t>
            </a:r>
            <a:r>
              <a:rPr lang="en-US" dirty="0"/>
              <a:t> and The Sims allowing using this model because of its simplicity, versatility and scalability.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succeed this model, all you need is an addictive app allow users to advanced their value with some type of in-app virtual goods.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In-app purchase such as ability to buy credits, move, characters, levels and so 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Require a considerable numbers of users.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Sometimes </a:t>
            </a:r>
            <a:r>
              <a:rPr lang="en-US" dirty="0"/>
              <a:t>one strong in-app purchase option more provide significant value.</a:t>
            </a:r>
          </a:p>
          <a:p>
            <a:endParaRPr lang="en-US" dirty="0"/>
          </a:p>
        </p:txBody>
      </p:sp>
      <p:pic>
        <p:nvPicPr>
          <p:cNvPr id="3" name="Picture 2" descr="img_56ce627bbc14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51" y="4415883"/>
            <a:ext cx="3412673" cy="24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3360" y="1225788"/>
            <a:ext cx="351561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3. Advertisement and sponsorship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" y="2032000"/>
            <a:ext cx="732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Advertisement can have a dramatic effect on user experience.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Extremely large base of users who interact with the app frequently.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 an example, your app receive $1 for each 1000 impressions, it would take 1000 users viewing ads on a single occasion or 500 users viewing ads twice.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Your income based on how large you can grow your audiences.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Usually, the advertisement along with other monetization methods to maximize the monetization of each of its users.</a:t>
            </a:r>
          </a:p>
        </p:txBody>
      </p:sp>
      <p:pic>
        <p:nvPicPr>
          <p:cNvPr id="3" name="Picture 2" descr="IQ_mobile_Blog_HTML5_Ad_Milka_Snax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60" y="4316000"/>
            <a:ext cx="4226605" cy="25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1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9558" y="1225788"/>
            <a:ext cx="139619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4. Paid apps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710" y="1636201"/>
            <a:ext cx="8727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Offering download for payment.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Startup earn a revenue every time a user purchases their app.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One-time payment, user given access to the app forever.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It’s also very difficult to get potential users to purchase an app.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App store and Play Store are highly competitive and many free apps out there.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Study shows that paid apps are install 90% less than free apps.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Successive paid apps generally rely on having strong brand presence other marketing channels (print, digital, social media, email).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Small app need to prove themselves because customers trust that their money will be well spent even it’s only a dollar.</a:t>
            </a:r>
          </a:p>
          <a:p>
            <a:endParaRPr lang="en-US" dirty="0"/>
          </a:p>
        </p:txBody>
      </p:sp>
      <p:pic>
        <p:nvPicPr>
          <p:cNvPr id="6" name="Picture 5" descr="Screen Shot 2019-04-25 at 6.3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51" y="4156965"/>
            <a:ext cx="3518450" cy="27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66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/>
                <a:cs typeface="Times New Roman"/>
              </a:rPr>
              <a:t>Business model for an app</a:t>
            </a:r>
            <a:r>
              <a:rPr lang="is-IS" cap="none" dirty="0">
                <a:latin typeface="Times New Roman"/>
                <a:cs typeface="Times New Roman"/>
              </a:rPr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63526" y="1327388"/>
            <a:ext cx="288139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5. In-App Affiliate Marketing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" y="1875650"/>
            <a:ext cx="7173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Allows you to advertise and sell third-party products to your audience.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Earn commission on the sale.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Such as Lazada, Lelong, Mudah, and so on.</a:t>
            </a:r>
          </a:p>
          <a:p>
            <a:endParaRPr lang="en-US" dirty="0"/>
          </a:p>
        </p:txBody>
      </p:sp>
      <p:pic>
        <p:nvPicPr>
          <p:cNvPr id="3" name="Picture 2" descr="Screen Shot 2019-04-24 at 2.2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7" y="2914960"/>
            <a:ext cx="2008970" cy="38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563" y="1231659"/>
            <a:ext cx="7520940" cy="548640"/>
          </a:xfrm>
        </p:spPr>
        <p:txBody>
          <a:bodyPr/>
          <a:lstStyle/>
          <a:p>
            <a:pPr algn="ctr"/>
            <a:r>
              <a:rPr lang="en-US" sz="3600" dirty="0"/>
              <a:t>Thanks</a:t>
            </a:r>
          </a:p>
        </p:txBody>
      </p:sp>
      <p:pic>
        <p:nvPicPr>
          <p:cNvPr id="3" name="Picture 2" descr="ios-and-andro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08" y="4032383"/>
            <a:ext cx="5200650" cy="262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9475" y="2157753"/>
            <a:ext cx="48751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“Never give up. Today is hard, </a:t>
            </a:r>
          </a:p>
          <a:p>
            <a:pPr algn="ctr"/>
            <a:r>
              <a:rPr lang="en-US" i="1" dirty="0"/>
              <a:t>TOMORROW </a:t>
            </a:r>
          </a:p>
          <a:p>
            <a:pPr algn="ctr"/>
            <a:r>
              <a:rPr lang="en-US" i="1" dirty="0"/>
              <a:t>will be worse, but the day after tomorrow will be </a:t>
            </a:r>
          </a:p>
          <a:p>
            <a:pPr algn="ctr"/>
            <a:r>
              <a:rPr lang="en-US" i="1" dirty="0"/>
              <a:t>SUNSHINE.”</a:t>
            </a:r>
          </a:p>
          <a:p>
            <a:pPr algn="ctr"/>
            <a:r>
              <a:rPr lang="en-US" i="1" dirty="0"/>
              <a:t>- Jack Ma-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E571863-2442-924B-9453-CDC27616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785511"/>
            <a:ext cx="7520940" cy="548640"/>
          </a:xfrm>
        </p:spPr>
        <p:txBody>
          <a:bodyPr/>
          <a:lstStyle/>
          <a:p>
            <a:pPr algn="ctr"/>
            <a:r>
              <a:rPr lang="en-US" dirty="0"/>
              <a:t>What is mobile app?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002" y="1502695"/>
            <a:ext cx="8163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mobile app</a:t>
            </a:r>
            <a:r>
              <a:rPr lang="en-US" dirty="0"/>
              <a:t> or </a:t>
            </a:r>
            <a:r>
              <a:rPr lang="en-US" b="1" dirty="0"/>
              <a:t>mobile application</a:t>
            </a:r>
            <a:r>
              <a:rPr lang="en-US" dirty="0"/>
              <a:t> is a computer program or software application designed to run on a mobile device such as a smartphone/tablet or watch.  </a:t>
            </a:r>
          </a:p>
        </p:txBody>
      </p:sp>
      <p:pic>
        <p:nvPicPr>
          <p:cNvPr id="3" name="Picture 2" descr="1*qyFXPIPea9E0SD3Sc9wJq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13" y="2876769"/>
            <a:ext cx="4118829" cy="3429876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1DF8D8B-182A-804C-ADAA-77989B014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" y="2564524"/>
            <a:ext cx="4477181" cy="3742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47065B-866E-494C-90FD-E30A1F38084F}"/>
              </a:ext>
            </a:extLst>
          </p:cNvPr>
          <p:cNvSpPr txBox="1"/>
          <p:nvPr/>
        </p:nvSpPr>
        <p:spPr>
          <a:xfrm>
            <a:off x="1527266" y="2379858"/>
            <a:ext cx="186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1st quarter 2021</a:t>
            </a:r>
            <a:endParaRPr lang="en-US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8508A946-F79A-6B40-BD1A-82FA6A622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0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Flappy bird</a:t>
            </a:r>
            <a:endParaRPr lang="en-US" dirty="0"/>
          </a:p>
        </p:txBody>
      </p:sp>
      <p:pic>
        <p:nvPicPr>
          <p:cNvPr id="4" name="Picture 3" descr="Screen Shot 2019-04-17 at 1.0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82" y="1150325"/>
            <a:ext cx="2816807" cy="38080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201" y="1265015"/>
            <a:ext cx="51002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Flappy Bird is a mobile game by Dong Nguyen (Vietnamese video game artist and programmer).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Release May 2013, popular early 2014.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Received poor review for high level difficulty and graphics.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Other reviewers found it addictive.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Jan 2014, most download free game in App store for iOS.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Earning $50,000 a day in-app advertisement as well as sales.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flappy-bird_1940x900_338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5" y="4665955"/>
            <a:ext cx="4725075" cy="21920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996562-55CE-5F44-A74C-83B40339952E}"/>
              </a:ext>
            </a:extLst>
          </p:cNvPr>
          <p:cNvSpPr txBox="1">
            <a:spLocks/>
          </p:cNvSpPr>
          <p:nvPr/>
        </p:nvSpPr>
        <p:spPr>
          <a:xfrm>
            <a:off x="-96691" y="686325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Flappy bird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BA3F9F8-182E-F94A-B22E-3A88DFF5A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9603" y="639028"/>
            <a:ext cx="7520940" cy="548640"/>
          </a:xfrm>
        </p:spPr>
        <p:txBody>
          <a:bodyPr/>
          <a:lstStyle/>
          <a:p>
            <a:pPr algn="ctr"/>
            <a:r>
              <a:rPr lang="en-US" dirty="0"/>
              <a:t>Facebook</a:t>
            </a:r>
          </a:p>
        </p:txBody>
      </p:sp>
      <p:pic>
        <p:nvPicPr>
          <p:cNvPr id="4" name="Picture 3" descr="Screen Shot 2019-04-19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43" y="734166"/>
            <a:ext cx="2253805" cy="4301550"/>
          </a:xfrm>
          <a:prstGeom prst="rect">
            <a:avLst/>
          </a:prstGeom>
        </p:spPr>
      </p:pic>
      <p:pic>
        <p:nvPicPr>
          <p:cNvPr id="7" name="Picture 6" descr="Facebook_Instagram_Bizzfu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29" y="5136399"/>
            <a:ext cx="2859019" cy="1608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621" y="1385618"/>
            <a:ext cx="6210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Mark Elliot Zuckerberg launched Facebook from his dormitory on Feb 4, 2004, with others 4 college roommates.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Launched for college campuses but expanded rapidly to one billion users by 2012.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 worth is estimated to be $55 billion as of 2018.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Age 23 become world’s youngest self-made billionaire.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Among 100 wealthiest and most influential people in the world.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Facebook-App-Android-Delete-Android-Delete-Facebook-Official-Mobile-App-Facebook-Mobile-App-Delete-Drain-Battery-Battery-Drain-S-4536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2" y="3918103"/>
            <a:ext cx="3177000" cy="2826992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5265CF5-BA55-3342-BEC6-4AC804D0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49538"/>
            <a:ext cx="7520940" cy="548640"/>
          </a:xfrm>
        </p:spPr>
        <p:txBody>
          <a:bodyPr/>
          <a:lstStyle/>
          <a:p>
            <a:pPr algn="ctr"/>
            <a:r>
              <a:rPr lang="en-US" dirty="0"/>
              <a:t>Top Apps on iOS, MALAYSIA,  AUGUST 2021</a:t>
            </a:r>
          </a:p>
        </p:txBody>
      </p:sp>
      <p:pic>
        <p:nvPicPr>
          <p:cNvPr id="7" name="Picture 6" descr="A picture containing text, road, city, screenshot&#10;&#10;Description automatically generated">
            <a:extLst>
              <a:ext uri="{FF2B5EF4-FFF2-40B4-BE49-F238E27FC236}">
                <a16:creationId xmlns:a16="http://schemas.microsoft.com/office/drawing/2014/main" id="{531B2DFC-1A14-5843-B2C5-2DE2581D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07" y="1198178"/>
            <a:ext cx="6639986" cy="5539871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0B930F1-AA1F-3346-B027-5C68F30A2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475" y="649538"/>
            <a:ext cx="8102162" cy="548640"/>
          </a:xfrm>
        </p:spPr>
        <p:txBody>
          <a:bodyPr/>
          <a:lstStyle/>
          <a:p>
            <a:pPr algn="ctr"/>
            <a:r>
              <a:rPr lang="en-US" dirty="0"/>
              <a:t>Top Apps on ANDRIOD, MALAYSIA,  AUGUST 2021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237A2A-2ECF-1144-A073-7F927C695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0" y="1164217"/>
            <a:ext cx="6074980" cy="557635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5329E-A32E-9E45-BDA2-3B9B96BC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809346"/>
            <a:ext cx="7520940" cy="548640"/>
          </a:xfrm>
        </p:spPr>
        <p:txBody>
          <a:bodyPr/>
          <a:lstStyle/>
          <a:p>
            <a:pPr algn="ctr"/>
            <a:r>
              <a:rPr lang="en-US" dirty="0"/>
              <a:t>GLOBAL CONSUMER SPENDING IN MOBILE APPS AND GAMES FOR FIRST-HALF 2020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679E08D-F09F-FD49-90A4-69F3018C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6" y="1594622"/>
            <a:ext cx="8366005" cy="5149762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E59220B-BAE6-0D48-94CA-7E08ADCC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4486-48F9-144E-813F-99E77891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" y="1784655"/>
            <a:ext cx="7520940" cy="2335400"/>
          </a:xfrm>
        </p:spPr>
        <p:txBody>
          <a:bodyPr/>
          <a:lstStyle/>
          <a:p>
            <a:pPr algn="ctr"/>
            <a:r>
              <a:rPr lang="en-US" sz="4800" dirty="0"/>
              <a:t>HOW TO DEVELOP A MOBILE APP?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41E52-608D-0243-9066-06C041EBD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" y="40046"/>
            <a:ext cx="2472085" cy="6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0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2601</TotalTime>
  <Words>1483</Words>
  <Application>Microsoft Macintosh PowerPoint</Application>
  <PresentationFormat>On-screen Show (4:3)</PresentationFormat>
  <Paragraphs>218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Abadi MT Condensed Extra Bold</vt:lpstr>
      <vt:lpstr>Adobe Naskh Medium</vt:lpstr>
      <vt:lpstr>Arial</vt:lpstr>
      <vt:lpstr>Avenir</vt:lpstr>
      <vt:lpstr>Calibri</vt:lpstr>
      <vt:lpstr>Franklin Gothic Book</vt:lpstr>
      <vt:lpstr>Franklin Gothic Medium</vt:lpstr>
      <vt:lpstr>Impact</vt:lpstr>
      <vt:lpstr>Times New Roman</vt:lpstr>
      <vt:lpstr>Wingdings</vt:lpstr>
      <vt:lpstr>Angles</vt:lpstr>
      <vt:lpstr>Introduction to Mobile programming </vt:lpstr>
      <vt:lpstr>contents</vt:lpstr>
      <vt:lpstr>What is mobile app?</vt:lpstr>
      <vt:lpstr>Flappy bird</vt:lpstr>
      <vt:lpstr>Facebook</vt:lpstr>
      <vt:lpstr>Top Apps on iOS, MALAYSIA,  AUGUST 2021</vt:lpstr>
      <vt:lpstr>Top Apps on ANDRIOD, MALAYSIA,  AUGUST 2021</vt:lpstr>
      <vt:lpstr>GLOBAL CONSUMER SPENDING IN MOBILE APPS AND GAMES FOR FIRST-HALF 2020</vt:lpstr>
      <vt:lpstr>HOW TO DEVELOP A MOBILE APP?</vt:lpstr>
      <vt:lpstr> PROJECT METHODOLOGY  </vt:lpstr>
      <vt:lpstr>Andriod vs iOS: Which Platform to built your App for First?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GAIN PROFIT FROM A MOBILE APP?</vt:lpstr>
      <vt:lpstr>Business model for an app</vt:lpstr>
      <vt:lpstr>Business model for an app…</vt:lpstr>
      <vt:lpstr>Business model for an app…</vt:lpstr>
      <vt:lpstr>Business model for an app…</vt:lpstr>
      <vt:lpstr>Business model for an app…</vt:lpstr>
      <vt:lpstr>Business model for an app…</vt:lpstr>
      <vt:lpstr>Business model for an app…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DR. MUHAMMAD IZZAD RAMLI</cp:lastModifiedBy>
  <cp:revision>169</cp:revision>
  <dcterms:created xsi:type="dcterms:W3CDTF">2019-04-17T04:53:29Z</dcterms:created>
  <dcterms:modified xsi:type="dcterms:W3CDTF">2021-10-16T12:20:04Z</dcterms:modified>
</cp:coreProperties>
</file>